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354"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8-21T22:22:53.350" idx="2">
    <p:pos x="6000" y="100"/>
    <p:text>Quel est le poids de ce dataset/subset ?
-LaBrèque, Anne Marie</p:text>
  </p:cm>
  <p:cm authorId="0" dt="2019-08-21T22:22:53.351" idx="1">
    <p:pos x="6000" y="0"/>
    <p:text>erronées ?
-LaBrèque, Anne Marie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A"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
        <p:cNvGrpSpPr/>
        <p:nvPr/>
      </p:nvGrpSpPr>
      <p:grpSpPr>
        <a:xfrm>
          <a:off x="0" y="0"/>
          <a:ext cx="0" cy="0"/>
          <a:chOff x="0" y="0"/>
          <a:chExt cx="0" cy="0"/>
        </a:xfrm>
      </p:grpSpPr>
      <p:grpSp>
        <p:nvGrpSpPr>
          <p:cNvPr id="27" name="Google Shape;27;p2"/>
          <p:cNvGrpSpPr/>
          <p:nvPr/>
        </p:nvGrpSpPr>
        <p:grpSpPr>
          <a:xfrm>
            <a:off x="0" y="-8467"/>
            <a:ext cx="12192000" cy="6866467"/>
            <a:chOff x="0" y="-8467"/>
            <a:chExt cx="12192000" cy="6866467"/>
          </a:xfrm>
        </p:grpSpPr>
        <p:cxnSp>
          <p:nvCxnSpPr>
            <p:cNvPr id="28" name="Google Shape;28;p2"/>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9" name="Google Shape;29;p2"/>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30" name="Google Shape;30;p2"/>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31" name="Google Shape;31;p2"/>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2" name="Google Shape;32;p2"/>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34" name="Google Shape;34;p2"/>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35" name="Google Shape;35;p2"/>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6" name="Google Shape;36;p2"/>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2"/>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40" name="Google Shape;40;p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4"/>
        <p:cNvGrpSpPr/>
        <p:nvPr/>
      </p:nvGrpSpPr>
      <p:grpSpPr>
        <a:xfrm>
          <a:off x="0" y="0"/>
          <a:ext cx="0" cy="0"/>
          <a:chOff x="0" y="0"/>
          <a:chExt cx="0" cy="0"/>
        </a:xfrm>
      </p:grpSpPr>
      <p:sp>
        <p:nvSpPr>
          <p:cNvPr id="95" name="Google Shape;95;p11"/>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1"/>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7" name="Google Shape;97;p1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2"/>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Trebuchet MS"/>
              <a:buNone/>
              <a:defRPr sz="1600">
                <a:solidFill>
                  <a:srgbClr val="7F7F7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03" name="Google Shape;103;p12"/>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4" name="Google Shape;104;p1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
        <p:nvSpPr>
          <p:cNvPr id="107" name="Google Shape;107;p12"/>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CA" sz="8000">
                <a:solidFill>
                  <a:srgbClr val="BFE471"/>
                </a:solidFill>
                <a:latin typeface="Arial"/>
                <a:ea typeface="Arial"/>
                <a:cs typeface="Arial"/>
                <a:sym typeface="Arial"/>
              </a:rPr>
              <a:t>“</a:t>
            </a:r>
            <a:endParaRPr/>
          </a:p>
        </p:txBody>
      </p:sp>
      <p:sp>
        <p:nvSpPr>
          <p:cNvPr id="108" name="Google Shape;108;p12"/>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CA" sz="8000">
                <a:solidFill>
                  <a:srgbClr val="BFE471"/>
                </a:solidFill>
                <a:latin typeface="Arial"/>
                <a:ea typeface="Arial"/>
                <a:cs typeface="Arial"/>
                <a:sym typeface="Arial"/>
              </a:rPr>
              <a:t>”</a:t>
            </a:r>
            <a:endParaRPr sz="1800">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9"/>
        <p:cNvGrpSpPr/>
        <p:nvPr/>
      </p:nvGrpSpPr>
      <p:grpSpPr>
        <a:xfrm>
          <a:off x="0" y="0"/>
          <a:ext cx="0" cy="0"/>
          <a:chOff x="0" y="0"/>
          <a:chExt cx="0" cy="0"/>
        </a:xfrm>
      </p:grpSpPr>
      <p:sp>
        <p:nvSpPr>
          <p:cNvPr id="110" name="Google Shape;110;p13"/>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3"/>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2" name="Google Shape;112;p1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4"/>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rgbClr val="3F3F3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8" name="Google Shape;118;p14"/>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9" name="Google Shape;119;p1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
        <p:nvSpPr>
          <p:cNvPr id="122" name="Google Shape;122;p14"/>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CA" sz="8000">
                <a:solidFill>
                  <a:srgbClr val="BFE471"/>
                </a:solidFill>
                <a:latin typeface="Arial"/>
                <a:ea typeface="Arial"/>
                <a:cs typeface="Arial"/>
                <a:sym typeface="Arial"/>
              </a:rPr>
              <a:t>“</a:t>
            </a:r>
            <a:endParaRPr/>
          </a:p>
        </p:txBody>
      </p:sp>
      <p:sp>
        <p:nvSpPr>
          <p:cNvPr id="123" name="Google Shape;123;p14"/>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CA" sz="8000">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4"/>
        <p:cNvGrpSpPr/>
        <p:nvPr/>
      </p:nvGrpSpPr>
      <p:grpSpPr>
        <a:xfrm>
          <a:off x="0" y="0"/>
          <a:ext cx="0" cy="0"/>
          <a:chOff x="0" y="0"/>
          <a:chExt cx="0" cy="0"/>
        </a:xfrm>
      </p:grpSpPr>
      <p:sp>
        <p:nvSpPr>
          <p:cNvPr id="125" name="Google Shape;125;p15"/>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5"/>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7" name="Google Shape;127;p15"/>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8" name="Google Shape;128;p1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6"/>
          <p:cNvSpPr txBox="1">
            <a:spLocks noGrp="1"/>
          </p:cNvSpPr>
          <p:nvPr>
            <p:ph type="body" idx="1"/>
          </p:nvPr>
        </p:nvSpPr>
        <p:spPr>
          <a:xfrm rot="5400000">
            <a:off x="3035282" y="-197358"/>
            <a:ext cx="3880773" cy="8596668"/>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1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17"/>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7"/>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1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6" name="Google Shape;46;p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4"/>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52" name="Google Shape;52;p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8" name="Google Shape;58;p5"/>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9" name="Google Shape;59;p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Google Shape;63;p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5" name="Google Shape;65;p6"/>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6" name="Google Shape;66;p6"/>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7" name="Google Shape;67;p6"/>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8" name="Google Shape;68;p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
        <p:nvSpPr>
          <p:cNvPr id="77" name="Google Shape;77;p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0"/>
        <p:cNvGrpSpPr/>
        <p:nvPr/>
      </p:nvGrpSpPr>
      <p:grpSpPr>
        <a:xfrm>
          <a:off x="0" y="0"/>
          <a:ext cx="0" cy="0"/>
          <a:chOff x="0" y="0"/>
          <a:chExt cx="0" cy="0"/>
        </a:xfrm>
      </p:grpSpPr>
      <p:sp>
        <p:nvSpPr>
          <p:cNvPr id="81" name="Google Shape;81;p9"/>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9"/>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83" name="Google Shape;83;p9"/>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84" name="Google Shape;84;p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7"/>
        <p:cNvGrpSpPr/>
        <p:nvPr/>
      </p:nvGrpSpPr>
      <p:grpSpPr>
        <a:xfrm>
          <a:off x="0" y="0"/>
          <a:ext cx="0" cy="0"/>
          <a:chOff x="0" y="0"/>
          <a:chExt cx="0" cy="0"/>
        </a:xfrm>
      </p:grpSpPr>
      <p:sp>
        <p:nvSpPr>
          <p:cNvPr id="88" name="Google Shape;88;p10"/>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0"/>
          <p:cNvSpPr>
            <a:spLocks noGrp="1"/>
          </p:cNvSpPr>
          <p:nvPr>
            <p:ph type="pic" idx="2"/>
          </p:nvPr>
        </p:nvSpPr>
        <p:spPr>
          <a:xfrm>
            <a:off x="677334" y="609600"/>
            <a:ext cx="8596668" cy="3845718"/>
          </a:xfrm>
          <a:prstGeom prst="rect">
            <a:avLst/>
          </a:prstGeom>
          <a:noFill/>
          <a:ln>
            <a:noFill/>
          </a:ln>
        </p:spPr>
        <p:txBody>
          <a:bodyPr spcFirstLastPara="1" wrap="square" lIns="91425" tIns="45700" rIns="91425" bIns="45700" anchor="t" anchorCtr="0">
            <a:no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9pPr>
          </a:lstStyle>
          <a:p>
            <a:endParaRPr/>
          </a:p>
        </p:txBody>
      </p:sp>
      <p:sp>
        <p:nvSpPr>
          <p:cNvPr id="90" name="Google Shape;90;p10"/>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1" name="Google Shape;91;p1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8467"/>
            <a:ext cx="12192000" cy="6866467"/>
            <a:chOff x="0" y="-8467"/>
            <a:chExt cx="12192000" cy="6866467"/>
          </a:xfrm>
        </p:grpSpPr>
        <p:cxnSp>
          <p:nvCxnSpPr>
            <p:cNvPr id="11" name="Google Shape;11;p1"/>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2" name="Google Shape;12;p1"/>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13" name="Google Shape;13;p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4" name="Google Shape;14;p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1"/>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7" name="Google Shape;17;p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8" name="Google Shape;18;p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9" name="Google Shape;19;p1"/>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 name="Google Shape;22;p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23" name="Google Shape;23;p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4" name="Google Shape;24;p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5" name="Google Shape;25;p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fr-CA"/>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theconversation.com/some-truths-about-lightning-when-thunder-roars-go-indoors-42098"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google.com/maps/@57.8759466,-107.4402377,4.34z" TargetMode="Externa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ourplnt.com/climate-reanalyzer-visual-climate-weather-datasets/climate-reanalyzer-world-temperature-ma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google.com/maps/@57.8759466,-107.4402377,4.34z"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livescience.com/21668-why-earth-magnetic-field-wonky.html" TargetMode="External"/><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metglas.com/distribution-transformer-electrical-steel/three-white-distribution-transformers-on-pole-with-light-blue-sky/" TargetMode="External"/><Relationship Id="rId5" Type="http://schemas.openxmlformats.org/officeDocument/2006/relationships/image" Target="../media/image8.jpg"/><Relationship Id="rId4" Type="http://schemas.openxmlformats.org/officeDocument/2006/relationships/hyperlink" Target="https://www.dkfindout.com/uk/earth/structure-earth/earths-magnetic-field/"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cosmosmagazine.com/society/how-a-solar-flare-nearly-triggered-a-nuclear-war" TargetMode="External"/><Relationship Id="rId3" Type="http://schemas.openxmlformats.org/officeDocument/2006/relationships/image" Target="../media/image9.jpg"/><Relationship Id="rId7" Type="http://schemas.openxmlformats.org/officeDocument/2006/relationships/image" Target="../media/image8.jpg"/><Relationship Id="rId12" Type="http://schemas.openxmlformats.org/officeDocument/2006/relationships/hyperlink" Target="https://metglas.com/distribution-transformer-electrical-steel/three-white-distribution-transformers-on-pole-with-light-blue-sk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hyperlink" Target="https://www.sciencemag.org/news/2016/01/better-power-lines-would-help-us-supercharge-renewable-energy-study-suggests" TargetMode="External"/><Relationship Id="rId5" Type="http://schemas.openxmlformats.org/officeDocument/2006/relationships/image" Target="../media/image11.jpg"/><Relationship Id="rId10" Type="http://schemas.openxmlformats.org/officeDocument/2006/relationships/hyperlink" Target="https://www.dalvey.com/ca/sport-compass-71003" TargetMode="External"/><Relationship Id="rId4" Type="http://schemas.openxmlformats.org/officeDocument/2006/relationships/image" Target="../media/image10.jpg"/><Relationship Id="rId9" Type="http://schemas.openxmlformats.org/officeDocument/2006/relationships/hyperlink" Target="https://en.wikipedia.org/wiki/Geomagnetic_stor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owlcation.com/misc/The-Great-Northeast-Blackout-of-2003"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8"/>
          <p:cNvSpPr txBox="1">
            <a:spLocks noGrp="1"/>
          </p:cNvSpPr>
          <p:nvPr>
            <p:ph type="ctrTitle"/>
          </p:nvPr>
        </p:nvSpPr>
        <p:spPr>
          <a:xfrm>
            <a:off x="640080" y="2294803"/>
            <a:ext cx="9418320" cy="164630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fr-CA"/>
              <a:t>GO Canada – Intégration de données géomagnétiques</a:t>
            </a:r>
            <a:endParaRPr/>
          </a:p>
        </p:txBody>
      </p:sp>
      <p:sp>
        <p:nvSpPr>
          <p:cNvPr id="148" name="Google Shape;148;p18"/>
          <p:cNvSpPr txBox="1">
            <a:spLocks noGrp="1"/>
          </p:cNvSpPr>
          <p:nvPr>
            <p:ph type="subTitle" idx="1"/>
          </p:nvPr>
        </p:nvSpPr>
        <p:spPr>
          <a:xfrm>
            <a:off x="1251035" y="3941105"/>
            <a:ext cx="7766936" cy="1096899"/>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SzPts val="1440"/>
              <a:buNone/>
            </a:pPr>
            <a:r>
              <a:rPr lang="fr-CA"/>
              <a:t>Space Apps Challenge – Agence spatiale canadienne</a:t>
            </a:r>
            <a:endParaRPr/>
          </a:p>
        </p:txBody>
      </p:sp>
      <p:sp>
        <p:nvSpPr>
          <p:cNvPr id="149" name="Google Shape;149;p18"/>
          <p:cNvSpPr txBox="1">
            <a:spLocks noGrp="1"/>
          </p:cNvSpPr>
          <p:nvPr>
            <p:ph type="sldNum" idx="12"/>
          </p:nvPr>
        </p:nvSpPr>
        <p:spPr>
          <a:xfrm>
            <a:off x="11414068" y="103017"/>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CA">
                <a:solidFill>
                  <a:schemeClr val="dk1"/>
                </a:solidFill>
              </a:rPr>
              <a:t>1</a:t>
            </a:fld>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7"/>
          <p:cNvSpPr txBox="1">
            <a:spLocks noGrp="1"/>
          </p:cNvSpPr>
          <p:nvPr>
            <p:ph type="title"/>
          </p:nvPr>
        </p:nvSpPr>
        <p:spPr>
          <a:xfrm>
            <a:off x="130796" y="115614"/>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fr-CA"/>
              <a:t>Fausses fluctuations géomagnétiques</a:t>
            </a:r>
            <a:endParaRPr/>
          </a:p>
        </p:txBody>
      </p:sp>
      <p:sp>
        <p:nvSpPr>
          <p:cNvPr id="244" name="Google Shape;244;p27"/>
          <p:cNvSpPr txBox="1">
            <a:spLocks noGrp="1"/>
          </p:cNvSpPr>
          <p:nvPr>
            <p:ph type="body" idx="1"/>
          </p:nvPr>
        </p:nvSpPr>
        <p:spPr>
          <a:xfrm>
            <a:off x="824970" y="1547941"/>
            <a:ext cx="415069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240"/>
              <a:buChar char="►"/>
            </a:pPr>
            <a:r>
              <a:rPr lang="fr-CA" sz="2800" dirty="0"/>
              <a:t>Causes :	</a:t>
            </a:r>
            <a:endParaRPr sz="2800" dirty="0"/>
          </a:p>
          <a:p>
            <a:pPr marL="742950" lvl="1" indent="-285750" algn="l" rtl="0">
              <a:lnSpc>
                <a:spcPct val="90000"/>
              </a:lnSpc>
              <a:spcBef>
                <a:spcPts val="1000"/>
              </a:spcBef>
              <a:spcAft>
                <a:spcPts val="0"/>
              </a:spcAft>
              <a:buSzPts val="1600"/>
              <a:buChar char="►"/>
            </a:pPr>
            <a:r>
              <a:rPr lang="fr-CA" sz="2000" dirty="0"/>
              <a:t>Activité humaine à proximité</a:t>
            </a:r>
            <a:endParaRPr dirty="0"/>
          </a:p>
          <a:p>
            <a:pPr marL="742950" lvl="1" indent="-285750" algn="l" rtl="0">
              <a:lnSpc>
                <a:spcPct val="90000"/>
              </a:lnSpc>
              <a:spcBef>
                <a:spcPts val="1000"/>
              </a:spcBef>
              <a:spcAft>
                <a:spcPts val="0"/>
              </a:spcAft>
              <a:buSzPts val="1600"/>
              <a:buChar char="►"/>
            </a:pPr>
            <a:r>
              <a:rPr lang="fr-CA" sz="2000" dirty="0"/>
              <a:t>Orages / Éclairs</a:t>
            </a:r>
            <a:endParaRPr dirty="0"/>
          </a:p>
          <a:p>
            <a:pPr marL="742950" lvl="1" indent="-285750" algn="l" rtl="0">
              <a:lnSpc>
                <a:spcPct val="90000"/>
              </a:lnSpc>
              <a:spcBef>
                <a:spcPts val="1000"/>
              </a:spcBef>
              <a:spcAft>
                <a:spcPts val="0"/>
              </a:spcAft>
              <a:buSzPts val="1600"/>
              <a:buChar char="►"/>
            </a:pPr>
            <a:r>
              <a:rPr lang="fr-CA" sz="2000" dirty="0"/>
              <a:t>Défectuosité de l’instrument</a:t>
            </a:r>
            <a:endParaRPr dirty="0"/>
          </a:p>
          <a:p>
            <a:pPr marL="742950" lvl="1" indent="-285750" algn="l" rtl="0">
              <a:lnSpc>
                <a:spcPct val="90000"/>
              </a:lnSpc>
              <a:spcBef>
                <a:spcPts val="1000"/>
              </a:spcBef>
              <a:spcAft>
                <a:spcPts val="0"/>
              </a:spcAft>
              <a:buSzPts val="1600"/>
              <a:buChar char="►"/>
            </a:pPr>
            <a:r>
              <a:rPr lang="fr-CA" sz="2000" dirty="0"/>
              <a:t>Surchauffe de l’instrument</a:t>
            </a:r>
            <a:endParaRPr dirty="0"/>
          </a:p>
          <a:p>
            <a:pPr marL="742950" lvl="1" indent="-285750" algn="l" rtl="0">
              <a:lnSpc>
                <a:spcPct val="90000"/>
              </a:lnSpc>
              <a:spcBef>
                <a:spcPts val="1000"/>
              </a:spcBef>
              <a:spcAft>
                <a:spcPts val="0"/>
              </a:spcAft>
              <a:buSzPts val="1600"/>
              <a:buChar char="►"/>
            </a:pPr>
            <a:r>
              <a:rPr lang="fr-CA" sz="2000" dirty="0"/>
              <a:t>Panne de courant du site</a:t>
            </a:r>
            <a:endParaRPr dirty="0"/>
          </a:p>
          <a:p>
            <a:pPr marL="742950" lvl="1" indent="-285750" algn="l" rtl="0">
              <a:lnSpc>
                <a:spcPct val="90000"/>
              </a:lnSpc>
              <a:spcBef>
                <a:spcPts val="1000"/>
              </a:spcBef>
              <a:spcAft>
                <a:spcPts val="0"/>
              </a:spcAft>
              <a:buSzPts val="1600"/>
              <a:buChar char="►"/>
            </a:pPr>
            <a:r>
              <a:rPr lang="fr-CA" sz="2000" dirty="0"/>
              <a:t>Problème de transmission de données</a:t>
            </a:r>
            <a:endParaRPr dirty="0"/>
          </a:p>
          <a:p>
            <a:pPr marL="457200" lvl="1" indent="0" algn="l" rtl="0">
              <a:lnSpc>
                <a:spcPct val="90000"/>
              </a:lnSpc>
              <a:spcBef>
                <a:spcPts val="1000"/>
              </a:spcBef>
              <a:spcAft>
                <a:spcPts val="0"/>
              </a:spcAft>
              <a:buSzPts val="1600"/>
              <a:buNone/>
            </a:pPr>
            <a:endParaRPr sz="2000" dirty="0"/>
          </a:p>
          <a:p>
            <a:pPr marL="342900" lvl="0" indent="-251459" algn="l" rtl="0">
              <a:lnSpc>
                <a:spcPct val="90000"/>
              </a:lnSpc>
              <a:spcBef>
                <a:spcPts val="1000"/>
              </a:spcBef>
              <a:spcAft>
                <a:spcPts val="0"/>
              </a:spcAft>
              <a:buSzPts val="1440"/>
              <a:buNone/>
            </a:pPr>
            <a:endParaRPr dirty="0"/>
          </a:p>
        </p:txBody>
      </p:sp>
      <p:pic>
        <p:nvPicPr>
          <p:cNvPr id="245" name="Google Shape;245;p27" descr="RÃ©sultats de recherche d'images pour Â«Â thunderÂ Â»"/>
          <p:cNvPicPr preferRelativeResize="0"/>
          <p:nvPr/>
        </p:nvPicPr>
        <p:blipFill rotWithShape="1">
          <a:blip r:embed="rId3">
            <a:alphaModFix/>
          </a:blip>
          <a:srcRect/>
          <a:stretch/>
        </p:blipFill>
        <p:spPr>
          <a:xfrm>
            <a:off x="5434200" y="1547941"/>
            <a:ext cx="6087240" cy="4976286"/>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246" name="Google Shape;246;p27"/>
          <p:cNvSpPr txBox="1">
            <a:spLocks noGrp="1"/>
          </p:cNvSpPr>
          <p:nvPr>
            <p:ph type="sldNum" idx="12"/>
          </p:nvPr>
        </p:nvSpPr>
        <p:spPr>
          <a:xfrm>
            <a:off x="11281311" y="11561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CA">
                <a:solidFill>
                  <a:schemeClr val="dk1"/>
                </a:solidFill>
              </a:rPr>
              <a:t>10</a:t>
            </a:fld>
            <a:endParaRPr>
              <a:solidFill>
                <a:schemeClr val="dk1"/>
              </a:solidFill>
            </a:endParaRPr>
          </a:p>
        </p:txBody>
      </p:sp>
      <p:sp>
        <p:nvSpPr>
          <p:cNvPr id="247" name="Google Shape;247;p27"/>
          <p:cNvSpPr txBox="1"/>
          <p:nvPr/>
        </p:nvSpPr>
        <p:spPr>
          <a:xfrm>
            <a:off x="5290757" y="6591135"/>
            <a:ext cx="6873414"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100" u="sng">
                <a:solidFill>
                  <a:schemeClr val="hlink"/>
                </a:solidFill>
                <a:latin typeface="Trebuchet MS"/>
                <a:ea typeface="Trebuchet MS"/>
                <a:cs typeface="Trebuchet MS"/>
                <a:sym typeface="Trebuchet MS"/>
                <a:hlinkClick r:id="rId4"/>
              </a:rPr>
              <a:t>http://theconversation.com/some-truths-about-lightning-when-thunder-roars-go-indoors-42098</a:t>
            </a:r>
            <a:endParaRPr sz="1100">
              <a:solidFill>
                <a:srgbClr val="000000"/>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
                                            <p:txEl>
                                              <p:pRg st="1" end="1"/>
                                            </p:txEl>
                                          </p:spTgt>
                                        </p:tgtEl>
                                        <p:attrNameLst>
                                          <p:attrName>style.visibility</p:attrName>
                                        </p:attrNameLst>
                                      </p:cBhvr>
                                      <p:to>
                                        <p:strVal val="visible"/>
                                      </p:to>
                                    </p:set>
                                    <p:animEffect transition="in" filter="fade">
                                      <p:cBhvr>
                                        <p:cTn id="7" dur="500"/>
                                        <p:tgtEl>
                                          <p:spTgt spid="24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4">
                                            <p:txEl>
                                              <p:pRg st="2" end="2"/>
                                            </p:txEl>
                                          </p:spTgt>
                                        </p:tgtEl>
                                        <p:attrNameLst>
                                          <p:attrName>style.visibility</p:attrName>
                                        </p:attrNameLst>
                                      </p:cBhvr>
                                      <p:to>
                                        <p:strVal val="visible"/>
                                      </p:to>
                                    </p:set>
                                    <p:animEffect transition="in" filter="fade">
                                      <p:cBhvr>
                                        <p:cTn id="12" dur="500"/>
                                        <p:tgtEl>
                                          <p:spTgt spid="2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5"/>
                                        </p:tgtEl>
                                        <p:attrNameLst>
                                          <p:attrName>style.visibility</p:attrName>
                                        </p:attrNameLst>
                                      </p:cBhvr>
                                      <p:to>
                                        <p:strVal val="visible"/>
                                      </p:to>
                                    </p:set>
                                    <p:animEffect transition="in" filter="fade">
                                      <p:cBhvr>
                                        <p:cTn id="17" dur="500"/>
                                        <p:tgtEl>
                                          <p:spTgt spid="2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4">
                                            <p:txEl>
                                              <p:pRg st="3" end="3"/>
                                            </p:txEl>
                                          </p:spTgt>
                                        </p:tgtEl>
                                        <p:attrNameLst>
                                          <p:attrName>style.visibility</p:attrName>
                                        </p:attrNameLst>
                                      </p:cBhvr>
                                      <p:to>
                                        <p:strVal val="visible"/>
                                      </p:to>
                                    </p:set>
                                    <p:animEffect transition="in" filter="fade">
                                      <p:cBhvr>
                                        <p:cTn id="22" dur="500"/>
                                        <p:tgtEl>
                                          <p:spTgt spid="2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4">
                                            <p:txEl>
                                              <p:pRg st="4" end="4"/>
                                            </p:txEl>
                                          </p:spTgt>
                                        </p:tgtEl>
                                        <p:attrNameLst>
                                          <p:attrName>style.visibility</p:attrName>
                                        </p:attrNameLst>
                                      </p:cBhvr>
                                      <p:to>
                                        <p:strVal val="visible"/>
                                      </p:to>
                                    </p:set>
                                    <p:animEffect transition="in" filter="fade">
                                      <p:cBhvr>
                                        <p:cTn id="27" dur="500"/>
                                        <p:tgtEl>
                                          <p:spTgt spid="2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4">
                                            <p:txEl>
                                              <p:pRg st="5" end="5"/>
                                            </p:txEl>
                                          </p:spTgt>
                                        </p:tgtEl>
                                        <p:attrNameLst>
                                          <p:attrName>style.visibility</p:attrName>
                                        </p:attrNameLst>
                                      </p:cBhvr>
                                      <p:to>
                                        <p:strVal val="visible"/>
                                      </p:to>
                                    </p:set>
                                    <p:animEffect transition="in" filter="fade">
                                      <p:cBhvr>
                                        <p:cTn id="32" dur="500"/>
                                        <p:tgtEl>
                                          <p:spTgt spid="2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4">
                                            <p:txEl>
                                              <p:pRg st="6" end="6"/>
                                            </p:txEl>
                                          </p:spTgt>
                                        </p:tgtEl>
                                        <p:attrNameLst>
                                          <p:attrName>style.visibility</p:attrName>
                                        </p:attrNameLst>
                                      </p:cBhvr>
                                      <p:to>
                                        <p:strVal val="visible"/>
                                      </p:to>
                                    </p:set>
                                    <p:animEffect transition="in" filter="fade">
                                      <p:cBhvr>
                                        <p:cTn id="37" dur="500"/>
                                        <p:tgtEl>
                                          <p:spTgt spid="24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8"/>
          <p:cNvSpPr txBox="1">
            <a:spLocks noGrp="1"/>
          </p:cNvSpPr>
          <p:nvPr>
            <p:ph type="title"/>
          </p:nvPr>
        </p:nvSpPr>
        <p:spPr>
          <a:xfrm>
            <a:off x="92118" y="134112"/>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fr-CA"/>
              <a:t>Faible densité d’instruments de mesure</a:t>
            </a:r>
            <a:endParaRPr/>
          </a:p>
        </p:txBody>
      </p:sp>
      <p:pic>
        <p:nvPicPr>
          <p:cNvPr id="253" name="Google Shape;253;p28"/>
          <p:cNvPicPr preferRelativeResize="0"/>
          <p:nvPr/>
        </p:nvPicPr>
        <p:blipFill rotWithShape="1">
          <a:blip r:embed="rId3">
            <a:alphaModFix/>
          </a:blip>
          <a:srcRect b="-553"/>
          <a:stretch/>
        </p:blipFill>
        <p:spPr>
          <a:xfrm>
            <a:off x="363728" y="1071415"/>
            <a:ext cx="7739547" cy="5507822"/>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254" name="Google Shape;254;p28"/>
          <p:cNvSpPr/>
          <p:nvPr/>
        </p:nvSpPr>
        <p:spPr>
          <a:xfrm>
            <a:off x="5036987" y="5401385"/>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5" name="Google Shape;255;p28"/>
          <p:cNvSpPr/>
          <p:nvPr/>
        </p:nvSpPr>
        <p:spPr>
          <a:xfrm>
            <a:off x="5332808" y="4689881"/>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6" name="Google Shape;256;p28"/>
          <p:cNvSpPr/>
          <p:nvPr/>
        </p:nvSpPr>
        <p:spPr>
          <a:xfrm>
            <a:off x="1114014" y="5028717"/>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7" name="Google Shape;257;p28"/>
          <p:cNvSpPr/>
          <p:nvPr/>
        </p:nvSpPr>
        <p:spPr>
          <a:xfrm>
            <a:off x="6482315" y="4630105"/>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8" name="Google Shape;258;p28"/>
          <p:cNvSpPr/>
          <p:nvPr/>
        </p:nvSpPr>
        <p:spPr>
          <a:xfrm>
            <a:off x="3697194" y="4703257"/>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9" name="Google Shape;259;p28"/>
          <p:cNvSpPr/>
          <p:nvPr/>
        </p:nvSpPr>
        <p:spPr>
          <a:xfrm>
            <a:off x="4591979" y="4841873"/>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0" name="Google Shape;260;p28"/>
          <p:cNvSpPr/>
          <p:nvPr/>
        </p:nvSpPr>
        <p:spPr>
          <a:xfrm>
            <a:off x="7397459" y="4001339"/>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1" name="Google Shape;261;p28"/>
          <p:cNvSpPr/>
          <p:nvPr/>
        </p:nvSpPr>
        <p:spPr>
          <a:xfrm>
            <a:off x="2424443" y="4594105"/>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2" name="Google Shape;262;p28"/>
          <p:cNvSpPr/>
          <p:nvPr/>
        </p:nvSpPr>
        <p:spPr>
          <a:xfrm>
            <a:off x="7019675" y="3645145"/>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3" name="Google Shape;263;p28"/>
          <p:cNvSpPr/>
          <p:nvPr/>
        </p:nvSpPr>
        <p:spPr>
          <a:xfrm>
            <a:off x="6867136" y="4196409"/>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4" name="Google Shape;264;p28"/>
          <p:cNvSpPr/>
          <p:nvPr/>
        </p:nvSpPr>
        <p:spPr>
          <a:xfrm>
            <a:off x="1864300" y="4956717"/>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5" name="Google Shape;265;p28"/>
          <p:cNvSpPr/>
          <p:nvPr/>
        </p:nvSpPr>
        <p:spPr>
          <a:xfrm>
            <a:off x="943523" y="2814785"/>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6" name="Google Shape;266;p28"/>
          <p:cNvSpPr/>
          <p:nvPr/>
        </p:nvSpPr>
        <p:spPr>
          <a:xfrm>
            <a:off x="2698019" y="5510433"/>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7" name="Google Shape;267;p28"/>
          <p:cNvSpPr/>
          <p:nvPr/>
        </p:nvSpPr>
        <p:spPr>
          <a:xfrm>
            <a:off x="671704" y="3373771"/>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8" name="Google Shape;268;p28"/>
          <p:cNvSpPr/>
          <p:nvPr/>
        </p:nvSpPr>
        <p:spPr>
          <a:xfrm>
            <a:off x="3782334" y="5696397"/>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9" name="Google Shape;269;p28"/>
          <p:cNvSpPr/>
          <p:nvPr/>
        </p:nvSpPr>
        <p:spPr>
          <a:xfrm>
            <a:off x="2435315" y="3201983"/>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0" name="Google Shape;270;p28"/>
          <p:cNvSpPr/>
          <p:nvPr/>
        </p:nvSpPr>
        <p:spPr>
          <a:xfrm>
            <a:off x="4250982" y="1733489"/>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1" name="Google Shape;271;p28"/>
          <p:cNvSpPr/>
          <p:nvPr/>
        </p:nvSpPr>
        <p:spPr>
          <a:xfrm>
            <a:off x="5341787" y="5706185"/>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2" name="Google Shape;272;p28"/>
          <p:cNvSpPr/>
          <p:nvPr/>
        </p:nvSpPr>
        <p:spPr>
          <a:xfrm>
            <a:off x="1260515" y="4349825"/>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3" name="Google Shape;273;p28"/>
          <p:cNvSpPr/>
          <p:nvPr/>
        </p:nvSpPr>
        <p:spPr>
          <a:xfrm>
            <a:off x="4127543" y="3162257"/>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4" name="Google Shape;274;p28"/>
          <p:cNvSpPr/>
          <p:nvPr/>
        </p:nvSpPr>
        <p:spPr>
          <a:xfrm>
            <a:off x="3145331" y="4846173"/>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5" name="Google Shape;275;p28"/>
          <p:cNvSpPr/>
          <p:nvPr/>
        </p:nvSpPr>
        <p:spPr>
          <a:xfrm>
            <a:off x="5578544" y="3629973"/>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6" name="Google Shape;276;p28"/>
          <p:cNvSpPr/>
          <p:nvPr/>
        </p:nvSpPr>
        <p:spPr>
          <a:xfrm>
            <a:off x="956250" y="5359865"/>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7" name="Google Shape;277;p28"/>
          <p:cNvSpPr/>
          <p:nvPr/>
        </p:nvSpPr>
        <p:spPr>
          <a:xfrm>
            <a:off x="6167960" y="5336225"/>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8" name="Google Shape;278;p28"/>
          <p:cNvSpPr txBox="1"/>
          <p:nvPr/>
        </p:nvSpPr>
        <p:spPr>
          <a:xfrm>
            <a:off x="2091209" y="6579886"/>
            <a:ext cx="8092966"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100" u="sng">
                <a:solidFill>
                  <a:schemeClr val="hlink"/>
                </a:solidFill>
                <a:latin typeface="Trebuchet MS"/>
                <a:ea typeface="Trebuchet MS"/>
                <a:cs typeface="Trebuchet MS"/>
                <a:sym typeface="Trebuchet MS"/>
                <a:hlinkClick r:id="rId4"/>
              </a:rPr>
              <a:t>https://www.google.com/maps/@57.8759466,-107.4402377,4.34z</a:t>
            </a:r>
            <a:endParaRPr sz="1100">
              <a:solidFill>
                <a:srgbClr val="000000"/>
              </a:solidFill>
              <a:latin typeface="Trebuchet MS"/>
              <a:ea typeface="Trebuchet MS"/>
              <a:cs typeface="Trebuchet MS"/>
              <a:sym typeface="Trebuchet MS"/>
            </a:endParaRPr>
          </a:p>
        </p:txBody>
      </p:sp>
      <p:sp>
        <p:nvSpPr>
          <p:cNvPr id="279" name="Google Shape;279;p28"/>
          <p:cNvSpPr txBox="1">
            <a:spLocks noGrp="1"/>
          </p:cNvSpPr>
          <p:nvPr>
            <p:ph type="body" idx="1"/>
          </p:nvPr>
        </p:nvSpPr>
        <p:spPr>
          <a:xfrm>
            <a:off x="8314692" y="2677629"/>
            <a:ext cx="2761623" cy="5508471"/>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600"/>
              <a:buChar char="►"/>
            </a:pPr>
            <a:r>
              <a:rPr lang="fr-CA" sz="2000"/>
              <a:t>Il est difficile d’estimer l’activité géomagnétique à certains endroits en raison de la faible densité de sites de mesure</a:t>
            </a:r>
            <a:endParaRPr/>
          </a:p>
          <a:p>
            <a:pPr marL="342900" lvl="0" indent="-251459" algn="l" rtl="0">
              <a:spcBef>
                <a:spcPts val="1000"/>
              </a:spcBef>
              <a:spcAft>
                <a:spcPts val="0"/>
              </a:spcAft>
              <a:buSzPts val="1440"/>
              <a:buNone/>
            </a:pPr>
            <a:endParaRPr/>
          </a:p>
        </p:txBody>
      </p:sp>
      <p:sp>
        <p:nvSpPr>
          <p:cNvPr id="280" name="Google Shape;280;p28"/>
          <p:cNvSpPr txBox="1"/>
          <p:nvPr/>
        </p:nvSpPr>
        <p:spPr>
          <a:xfrm>
            <a:off x="3128831" y="3573668"/>
            <a:ext cx="69296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2400">
                <a:solidFill>
                  <a:schemeClr val="dk1"/>
                </a:solidFill>
                <a:latin typeface="Trebuchet MS"/>
                <a:ea typeface="Trebuchet MS"/>
                <a:cs typeface="Trebuchet MS"/>
                <a:sym typeface="Trebuchet MS"/>
              </a:rPr>
              <a:t>?</a:t>
            </a:r>
            <a:endParaRPr sz="2400">
              <a:solidFill>
                <a:schemeClr val="dk1"/>
              </a:solidFill>
              <a:latin typeface="Trebuchet MS"/>
              <a:ea typeface="Trebuchet MS"/>
              <a:cs typeface="Trebuchet MS"/>
              <a:sym typeface="Trebuchet MS"/>
            </a:endParaRPr>
          </a:p>
        </p:txBody>
      </p:sp>
      <p:sp>
        <p:nvSpPr>
          <p:cNvPr id="281" name="Google Shape;281;p28"/>
          <p:cNvSpPr txBox="1"/>
          <p:nvPr/>
        </p:nvSpPr>
        <p:spPr>
          <a:xfrm>
            <a:off x="5791208" y="4037576"/>
            <a:ext cx="69296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2400">
                <a:solidFill>
                  <a:schemeClr val="dk1"/>
                </a:solidFill>
                <a:latin typeface="Trebuchet MS"/>
                <a:ea typeface="Trebuchet MS"/>
                <a:cs typeface="Trebuchet MS"/>
                <a:sym typeface="Trebuchet MS"/>
              </a:rPr>
              <a:t>?</a:t>
            </a:r>
            <a:endParaRPr sz="2400">
              <a:solidFill>
                <a:schemeClr val="dk1"/>
              </a:solidFill>
              <a:latin typeface="Trebuchet MS"/>
              <a:ea typeface="Trebuchet MS"/>
              <a:cs typeface="Trebuchet MS"/>
              <a:sym typeface="Trebuchet MS"/>
            </a:endParaRPr>
          </a:p>
        </p:txBody>
      </p:sp>
      <p:sp>
        <p:nvSpPr>
          <p:cNvPr id="282" name="Google Shape;282;p28"/>
          <p:cNvSpPr txBox="1"/>
          <p:nvPr/>
        </p:nvSpPr>
        <p:spPr>
          <a:xfrm>
            <a:off x="2698019" y="2056411"/>
            <a:ext cx="69296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2400">
                <a:solidFill>
                  <a:schemeClr val="dk1"/>
                </a:solidFill>
                <a:latin typeface="Trebuchet MS"/>
                <a:ea typeface="Trebuchet MS"/>
                <a:cs typeface="Trebuchet MS"/>
                <a:sym typeface="Trebuchet MS"/>
              </a:rPr>
              <a:t>?</a:t>
            </a:r>
            <a:endParaRPr sz="2400">
              <a:solidFill>
                <a:schemeClr val="dk1"/>
              </a:solidFill>
              <a:latin typeface="Trebuchet MS"/>
              <a:ea typeface="Trebuchet MS"/>
              <a:cs typeface="Trebuchet MS"/>
              <a:sym typeface="Trebuchet MS"/>
            </a:endParaRPr>
          </a:p>
        </p:txBody>
      </p:sp>
      <p:sp>
        <p:nvSpPr>
          <p:cNvPr id="283" name="Google Shape;283;p28"/>
          <p:cNvSpPr txBox="1"/>
          <p:nvPr/>
        </p:nvSpPr>
        <p:spPr>
          <a:xfrm>
            <a:off x="1396804" y="3342835"/>
            <a:ext cx="69296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2400">
                <a:solidFill>
                  <a:schemeClr val="dk1"/>
                </a:solidFill>
                <a:latin typeface="Trebuchet MS"/>
                <a:ea typeface="Trebuchet MS"/>
                <a:cs typeface="Trebuchet MS"/>
                <a:sym typeface="Trebuchet MS"/>
              </a:rPr>
              <a:t>?</a:t>
            </a:r>
            <a:endParaRPr sz="2400">
              <a:solidFill>
                <a:schemeClr val="dk1"/>
              </a:solidFill>
              <a:latin typeface="Trebuchet MS"/>
              <a:ea typeface="Trebuchet MS"/>
              <a:cs typeface="Trebuchet MS"/>
              <a:sym typeface="Trebuchet MS"/>
            </a:endParaRPr>
          </a:p>
        </p:txBody>
      </p:sp>
      <p:sp>
        <p:nvSpPr>
          <p:cNvPr id="284" name="Google Shape;284;p28"/>
          <p:cNvSpPr txBox="1">
            <a:spLocks noGrp="1"/>
          </p:cNvSpPr>
          <p:nvPr>
            <p:ph type="sldNum" idx="12"/>
          </p:nvPr>
        </p:nvSpPr>
        <p:spPr>
          <a:xfrm>
            <a:off x="11260291" y="229141"/>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CA">
                <a:solidFill>
                  <a:schemeClr val="dk1"/>
                </a:solidFill>
              </a:rPr>
              <a:t>11</a:t>
            </a:fld>
            <a:endParaRPr>
              <a:solidFill>
                <a:schemeClr val="dk1"/>
              </a:solidFill>
            </a:endParaRPr>
          </a:p>
        </p:txBody>
      </p:sp>
      <p:sp>
        <p:nvSpPr>
          <p:cNvPr id="285" name="Google Shape;285;p28"/>
          <p:cNvSpPr/>
          <p:nvPr/>
        </p:nvSpPr>
        <p:spPr>
          <a:xfrm>
            <a:off x="8376455" y="6688793"/>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86" name="Google Shape;286;p28"/>
          <p:cNvSpPr txBox="1"/>
          <p:nvPr/>
        </p:nvSpPr>
        <p:spPr>
          <a:xfrm>
            <a:off x="8456310" y="6579886"/>
            <a:ext cx="3163824"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100">
                <a:solidFill>
                  <a:schemeClr val="dk1"/>
                </a:solidFill>
                <a:latin typeface="Trebuchet MS"/>
                <a:ea typeface="Trebuchet MS"/>
                <a:cs typeface="Trebuchet MS"/>
                <a:sym typeface="Trebuchet MS"/>
              </a:rPr>
              <a:t>Site de mesure fictif</a:t>
            </a:r>
            <a:endParaRPr sz="11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xEl>
                                              <p:pRg st="0" end="0"/>
                                            </p:txEl>
                                          </p:spTgt>
                                        </p:tgtEl>
                                        <p:attrNameLst>
                                          <p:attrName>style.visibility</p:attrName>
                                        </p:attrNameLst>
                                      </p:cBhvr>
                                      <p:to>
                                        <p:strVal val="visible"/>
                                      </p:to>
                                    </p:set>
                                    <p:animEffect transition="in" filter="fade">
                                      <p:cBhvr>
                                        <p:cTn id="7" dur="500"/>
                                        <p:tgtEl>
                                          <p:spTgt spid="2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9">
                                            <p:txEl>
                                              <p:pRg st="1" end="1"/>
                                            </p:txEl>
                                          </p:spTgt>
                                        </p:tgtEl>
                                        <p:attrNameLst>
                                          <p:attrName>style.visibility</p:attrName>
                                        </p:attrNameLst>
                                      </p:cBhvr>
                                      <p:to>
                                        <p:strVal val="visible"/>
                                      </p:to>
                                    </p:set>
                                    <p:animEffect transition="in" filter="fade">
                                      <p:cBhvr>
                                        <p:cTn id="12" dur="500"/>
                                        <p:tgtEl>
                                          <p:spTgt spid="279">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83"/>
                                        </p:tgtEl>
                                        <p:attrNameLst>
                                          <p:attrName>style.visibility</p:attrName>
                                        </p:attrNameLst>
                                      </p:cBhvr>
                                      <p:to>
                                        <p:strVal val="visible"/>
                                      </p:to>
                                    </p:set>
                                    <p:animEffect transition="in" filter="fade">
                                      <p:cBhvr>
                                        <p:cTn id="15" dur="500"/>
                                        <p:tgtEl>
                                          <p:spTgt spid="283"/>
                                        </p:tgtEl>
                                      </p:cBhvr>
                                    </p:animEffect>
                                  </p:childTnLst>
                                </p:cTn>
                              </p:par>
                              <p:par>
                                <p:cTn id="16" presetID="10" presetClass="entr" presetSubtype="0" fill="hold" nodeType="withEffect">
                                  <p:stCondLst>
                                    <p:cond delay="0"/>
                                  </p:stCondLst>
                                  <p:childTnLst>
                                    <p:set>
                                      <p:cBhvr>
                                        <p:cTn id="17" dur="1" fill="hold">
                                          <p:stCondLst>
                                            <p:cond delay="0"/>
                                          </p:stCondLst>
                                        </p:cTn>
                                        <p:tgtEl>
                                          <p:spTgt spid="280"/>
                                        </p:tgtEl>
                                        <p:attrNameLst>
                                          <p:attrName>style.visibility</p:attrName>
                                        </p:attrNameLst>
                                      </p:cBhvr>
                                      <p:to>
                                        <p:strVal val="visible"/>
                                      </p:to>
                                    </p:set>
                                    <p:animEffect transition="in" filter="fade">
                                      <p:cBhvr>
                                        <p:cTn id="18" dur="500"/>
                                        <p:tgtEl>
                                          <p:spTgt spid="280"/>
                                        </p:tgtEl>
                                      </p:cBhvr>
                                    </p:animEffect>
                                  </p:childTnLst>
                                </p:cTn>
                              </p:par>
                              <p:par>
                                <p:cTn id="19" presetID="10" presetClass="entr" presetSubtype="0" fill="hold" nodeType="withEffect">
                                  <p:stCondLst>
                                    <p:cond delay="0"/>
                                  </p:stCondLst>
                                  <p:childTnLst>
                                    <p:set>
                                      <p:cBhvr>
                                        <p:cTn id="20" dur="1" fill="hold">
                                          <p:stCondLst>
                                            <p:cond delay="0"/>
                                          </p:stCondLst>
                                        </p:cTn>
                                        <p:tgtEl>
                                          <p:spTgt spid="281"/>
                                        </p:tgtEl>
                                        <p:attrNameLst>
                                          <p:attrName>style.visibility</p:attrName>
                                        </p:attrNameLst>
                                      </p:cBhvr>
                                      <p:to>
                                        <p:strVal val="visible"/>
                                      </p:to>
                                    </p:set>
                                    <p:animEffect transition="in" filter="fade">
                                      <p:cBhvr>
                                        <p:cTn id="21" dur="500"/>
                                        <p:tgtEl>
                                          <p:spTgt spid="281"/>
                                        </p:tgtEl>
                                      </p:cBhvr>
                                    </p:animEffect>
                                  </p:childTnLst>
                                </p:cTn>
                              </p:par>
                              <p:par>
                                <p:cTn id="22" presetID="10" presetClass="entr" presetSubtype="0" fill="hold" nodeType="withEffect">
                                  <p:stCondLst>
                                    <p:cond delay="0"/>
                                  </p:stCondLst>
                                  <p:childTnLst>
                                    <p:set>
                                      <p:cBhvr>
                                        <p:cTn id="23" dur="1" fill="hold">
                                          <p:stCondLst>
                                            <p:cond delay="0"/>
                                          </p:stCondLst>
                                        </p:cTn>
                                        <p:tgtEl>
                                          <p:spTgt spid="282"/>
                                        </p:tgtEl>
                                        <p:attrNameLst>
                                          <p:attrName>style.visibility</p:attrName>
                                        </p:attrNameLst>
                                      </p:cBhvr>
                                      <p:to>
                                        <p:strVal val="visible"/>
                                      </p:to>
                                    </p:set>
                                    <p:animEffect transition="in" filter="fade">
                                      <p:cBhvr>
                                        <p:cTn id="24" dur="5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9"/>
          <p:cNvSpPr txBox="1">
            <a:spLocks noGrp="1"/>
          </p:cNvSpPr>
          <p:nvPr>
            <p:ph type="title"/>
          </p:nvPr>
        </p:nvSpPr>
        <p:spPr>
          <a:xfrm>
            <a:off x="137838" y="243840"/>
            <a:ext cx="9591378" cy="64312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2160"/>
              <a:buFont typeface="Trebuchet MS"/>
              <a:buNone/>
            </a:pPr>
            <a:r>
              <a:rPr lang="fr-CA" sz="2160"/>
              <a:t>Proposition de solution #1: Identifier les champs magnétiques parasites</a:t>
            </a:r>
            <a:endParaRPr sz="2160"/>
          </a:p>
        </p:txBody>
      </p:sp>
      <p:sp>
        <p:nvSpPr>
          <p:cNvPr id="292" name="Google Shape;292;p29"/>
          <p:cNvSpPr txBox="1">
            <a:spLocks noGrp="1"/>
          </p:cNvSpPr>
          <p:nvPr>
            <p:ph type="body" idx="1"/>
          </p:nvPr>
        </p:nvSpPr>
        <p:spPr>
          <a:xfrm>
            <a:off x="241738" y="1181235"/>
            <a:ext cx="10604938" cy="630213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fr-CA" dirty="0"/>
              <a:t>Objectif : Créer un programme qui permet d’identifier l’activité géomagnétique parasite, de la répertorier automatiquement et d’y attribuer un degré de fiabilité basé sur une suggestion de remplacement de la mesure.</a:t>
            </a:r>
            <a:endParaRPr dirty="0"/>
          </a:p>
          <a:p>
            <a:pPr marL="342900" lvl="0" indent="-342900" algn="l" rtl="0">
              <a:spcBef>
                <a:spcPts val="1000"/>
              </a:spcBef>
              <a:spcAft>
                <a:spcPts val="0"/>
              </a:spcAft>
              <a:buSzPts val="1440"/>
              <a:buChar char="►"/>
            </a:pPr>
            <a:r>
              <a:rPr lang="fr-CA" dirty="0"/>
              <a:t>Déroulement : Le fichier dataset1.txt (181 KB) est mis à la disposition des participants pour ce défi. Il contient les données de variation magnétique de plus de 20 sites de mesure durant 1 mois par incrément de 1 heure.</a:t>
            </a:r>
            <a:endParaRPr dirty="0"/>
          </a:p>
          <a:p>
            <a:pPr marL="342900" lvl="0" indent="-342900" algn="l" rtl="0">
              <a:spcBef>
                <a:spcPts val="1000"/>
              </a:spcBef>
              <a:spcAft>
                <a:spcPts val="0"/>
              </a:spcAft>
              <a:buSzPts val="1440"/>
              <a:buChar char="►"/>
            </a:pPr>
            <a:r>
              <a:rPr lang="fr-CA" dirty="0"/>
              <a:t>Produit final : Les participants doivent présenter leur compte rendu des données jugées non </a:t>
            </a:r>
            <a:r>
              <a:rPr lang="fr-CA" dirty="0" err="1"/>
              <a:t>géomagnétiquement</a:t>
            </a:r>
            <a:r>
              <a:rPr lang="fr-CA" dirty="0"/>
              <a:t> plausibles incluant l’emplacement, le temps (JJ-HH) et le degré de fiabilité de la mesure. Le format de ce compte rendu est laissé à la discrétion des participants.</a:t>
            </a:r>
            <a:endParaRPr dirty="0"/>
          </a:p>
          <a:p>
            <a:pPr marL="342900" lvl="0" indent="-342900" algn="l" rtl="0">
              <a:spcBef>
                <a:spcPts val="1000"/>
              </a:spcBef>
              <a:spcAft>
                <a:spcPts val="0"/>
              </a:spcAft>
              <a:buSzPts val="1440"/>
              <a:buChar char="►"/>
            </a:pPr>
            <a:r>
              <a:rPr lang="fr-CA" dirty="0"/>
              <a:t>Évaluation : Les participants seront jugés selon les critères suivants </a:t>
            </a:r>
            <a:endParaRPr dirty="0"/>
          </a:p>
          <a:p>
            <a:pPr marL="742950" lvl="1" indent="-285750" algn="l" rtl="0">
              <a:spcBef>
                <a:spcPts val="1000"/>
              </a:spcBef>
              <a:spcAft>
                <a:spcPts val="0"/>
              </a:spcAft>
              <a:buSzPts val="1280"/>
              <a:buChar char="►"/>
            </a:pPr>
            <a:r>
              <a:rPr lang="fr-CA" dirty="0"/>
              <a:t>Le nombre de fausses prédictions d’erreurs</a:t>
            </a:r>
            <a:endParaRPr dirty="0"/>
          </a:p>
          <a:p>
            <a:pPr marL="742950" lvl="1" indent="-285750" algn="l" rtl="0">
              <a:spcBef>
                <a:spcPts val="1000"/>
              </a:spcBef>
              <a:spcAft>
                <a:spcPts val="0"/>
              </a:spcAft>
              <a:buSzPts val="1280"/>
              <a:buChar char="►"/>
            </a:pPr>
            <a:r>
              <a:rPr lang="fr-CA" dirty="0"/>
              <a:t>Le nombre de vraies prédictions d’erreurs</a:t>
            </a:r>
            <a:endParaRPr dirty="0"/>
          </a:p>
          <a:p>
            <a:pPr marL="742950" lvl="1" indent="-285750" algn="l" rtl="0">
              <a:spcBef>
                <a:spcPts val="1000"/>
              </a:spcBef>
              <a:spcAft>
                <a:spcPts val="0"/>
              </a:spcAft>
              <a:buSzPts val="1280"/>
              <a:buChar char="►"/>
            </a:pPr>
            <a:r>
              <a:rPr lang="fr-CA" dirty="0"/>
              <a:t>Le degré de fiabilité attribué aux erreurs/ La suggestion de remplacement des erreurs	</a:t>
            </a:r>
            <a:endParaRPr dirty="0"/>
          </a:p>
          <a:p>
            <a:pPr marL="742950" lvl="1" indent="-285750" algn="l" rtl="0">
              <a:spcBef>
                <a:spcPts val="1000"/>
              </a:spcBef>
              <a:spcAft>
                <a:spcPts val="0"/>
              </a:spcAft>
              <a:buSzPts val="1280"/>
              <a:buChar char="►"/>
            </a:pPr>
            <a:r>
              <a:rPr lang="fr-CA" dirty="0"/>
              <a:t>La facilité de compréhension et d’utilisation du compte rendu</a:t>
            </a:r>
            <a:endParaRPr sz="1400" dirty="0"/>
          </a:p>
          <a:p>
            <a:pPr marL="742950" lvl="1" indent="-285750" algn="l" rtl="0">
              <a:spcBef>
                <a:spcPts val="1000"/>
              </a:spcBef>
              <a:spcAft>
                <a:spcPts val="0"/>
              </a:spcAft>
              <a:buSzPts val="1280"/>
              <a:buChar char="►"/>
            </a:pPr>
            <a:r>
              <a:rPr lang="fr-CA" dirty="0"/>
              <a:t>L’accessibilité du format du compte rendu.</a:t>
            </a:r>
            <a:endParaRPr sz="1800" dirty="0"/>
          </a:p>
          <a:p>
            <a:pPr marL="742950" lvl="1" indent="-204469" algn="l" rtl="0">
              <a:spcBef>
                <a:spcPts val="1000"/>
              </a:spcBef>
              <a:spcAft>
                <a:spcPts val="0"/>
              </a:spcAft>
              <a:buSzPts val="1280"/>
              <a:buNone/>
            </a:pPr>
            <a:endParaRPr dirty="0"/>
          </a:p>
        </p:txBody>
      </p:sp>
      <p:sp>
        <p:nvSpPr>
          <p:cNvPr id="293" name="Google Shape;293;p29"/>
          <p:cNvSpPr txBox="1">
            <a:spLocks noGrp="1"/>
          </p:cNvSpPr>
          <p:nvPr>
            <p:ph type="sldNum" idx="12"/>
          </p:nvPr>
        </p:nvSpPr>
        <p:spPr>
          <a:xfrm>
            <a:off x="11260291" y="200279"/>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CA">
                <a:solidFill>
                  <a:schemeClr val="dk1"/>
                </a:solidFill>
              </a:rPr>
              <a:t>12</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animEffect transition="in" filter="fade">
                                      <p:cBhvr>
                                        <p:cTn id="7" dur="500"/>
                                        <p:tgtEl>
                                          <p:spTgt spid="2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2">
                                            <p:txEl>
                                              <p:pRg st="1" end="1"/>
                                            </p:txEl>
                                          </p:spTgt>
                                        </p:tgtEl>
                                        <p:attrNameLst>
                                          <p:attrName>style.visibility</p:attrName>
                                        </p:attrNameLst>
                                      </p:cBhvr>
                                      <p:to>
                                        <p:strVal val="visible"/>
                                      </p:to>
                                    </p:set>
                                    <p:animEffect transition="in" filter="fade">
                                      <p:cBhvr>
                                        <p:cTn id="12" dur="500"/>
                                        <p:tgtEl>
                                          <p:spTgt spid="2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2">
                                            <p:txEl>
                                              <p:pRg st="2" end="2"/>
                                            </p:txEl>
                                          </p:spTgt>
                                        </p:tgtEl>
                                        <p:attrNameLst>
                                          <p:attrName>style.visibility</p:attrName>
                                        </p:attrNameLst>
                                      </p:cBhvr>
                                      <p:to>
                                        <p:strVal val="visible"/>
                                      </p:to>
                                    </p:set>
                                    <p:animEffect transition="in" filter="fade">
                                      <p:cBhvr>
                                        <p:cTn id="17" dur="500"/>
                                        <p:tgtEl>
                                          <p:spTgt spid="2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2">
                                            <p:txEl>
                                              <p:pRg st="3" end="3"/>
                                            </p:txEl>
                                          </p:spTgt>
                                        </p:tgtEl>
                                        <p:attrNameLst>
                                          <p:attrName>style.visibility</p:attrName>
                                        </p:attrNameLst>
                                      </p:cBhvr>
                                      <p:to>
                                        <p:strVal val="visible"/>
                                      </p:to>
                                    </p:set>
                                    <p:animEffect transition="in" filter="fade">
                                      <p:cBhvr>
                                        <p:cTn id="22" dur="500"/>
                                        <p:tgtEl>
                                          <p:spTgt spid="2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2">
                                            <p:txEl>
                                              <p:pRg st="4" end="4"/>
                                            </p:txEl>
                                          </p:spTgt>
                                        </p:tgtEl>
                                        <p:attrNameLst>
                                          <p:attrName>style.visibility</p:attrName>
                                        </p:attrNameLst>
                                      </p:cBhvr>
                                      <p:to>
                                        <p:strVal val="visible"/>
                                      </p:to>
                                    </p:set>
                                    <p:animEffect transition="in" filter="fade">
                                      <p:cBhvr>
                                        <p:cTn id="27" dur="500"/>
                                        <p:tgtEl>
                                          <p:spTgt spid="292">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92">
                                            <p:txEl>
                                              <p:pRg st="5" end="5"/>
                                            </p:txEl>
                                          </p:spTgt>
                                        </p:tgtEl>
                                        <p:attrNameLst>
                                          <p:attrName>style.visibility</p:attrName>
                                        </p:attrNameLst>
                                      </p:cBhvr>
                                      <p:to>
                                        <p:strVal val="visible"/>
                                      </p:to>
                                    </p:set>
                                    <p:animEffect transition="in" filter="fade">
                                      <p:cBhvr>
                                        <p:cTn id="30" dur="500"/>
                                        <p:tgtEl>
                                          <p:spTgt spid="292">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92">
                                            <p:txEl>
                                              <p:pRg st="6" end="6"/>
                                            </p:txEl>
                                          </p:spTgt>
                                        </p:tgtEl>
                                        <p:attrNameLst>
                                          <p:attrName>style.visibility</p:attrName>
                                        </p:attrNameLst>
                                      </p:cBhvr>
                                      <p:to>
                                        <p:strVal val="visible"/>
                                      </p:to>
                                    </p:set>
                                    <p:animEffect transition="in" filter="fade">
                                      <p:cBhvr>
                                        <p:cTn id="33" dur="500"/>
                                        <p:tgtEl>
                                          <p:spTgt spid="292">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92">
                                            <p:txEl>
                                              <p:pRg st="7" end="7"/>
                                            </p:txEl>
                                          </p:spTgt>
                                        </p:tgtEl>
                                        <p:attrNameLst>
                                          <p:attrName>style.visibility</p:attrName>
                                        </p:attrNameLst>
                                      </p:cBhvr>
                                      <p:to>
                                        <p:strVal val="visible"/>
                                      </p:to>
                                    </p:set>
                                    <p:animEffect transition="in" filter="fade">
                                      <p:cBhvr>
                                        <p:cTn id="36" dur="500"/>
                                        <p:tgtEl>
                                          <p:spTgt spid="292">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92">
                                            <p:txEl>
                                              <p:pRg st="8" end="8"/>
                                            </p:txEl>
                                          </p:spTgt>
                                        </p:tgtEl>
                                        <p:attrNameLst>
                                          <p:attrName>style.visibility</p:attrName>
                                        </p:attrNameLst>
                                      </p:cBhvr>
                                      <p:to>
                                        <p:strVal val="visible"/>
                                      </p:to>
                                    </p:set>
                                    <p:animEffect transition="in" filter="fade">
                                      <p:cBhvr>
                                        <p:cTn id="39" dur="500"/>
                                        <p:tgtEl>
                                          <p:spTgt spid="29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30"/>
          <p:cNvPicPr preferRelativeResize="0"/>
          <p:nvPr/>
        </p:nvPicPr>
        <p:blipFill rotWithShape="1">
          <a:blip r:embed="rId3">
            <a:alphaModFix/>
          </a:blip>
          <a:srcRect r="8766"/>
          <a:stretch/>
        </p:blipFill>
        <p:spPr>
          <a:xfrm>
            <a:off x="1024128" y="1467325"/>
            <a:ext cx="10076688" cy="30785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299" name="Google Shape;299;p30"/>
          <p:cNvSpPr txBox="1">
            <a:spLocks noGrp="1"/>
          </p:cNvSpPr>
          <p:nvPr>
            <p:ph type="title"/>
          </p:nvPr>
        </p:nvSpPr>
        <p:spPr>
          <a:xfrm>
            <a:off x="192702" y="188976"/>
            <a:ext cx="8596668" cy="65227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2400"/>
              <a:buFont typeface="Trebuchet MS"/>
              <a:buNone/>
            </a:pPr>
            <a:r>
              <a:rPr lang="fr-CA" sz="2400"/>
              <a:t>Jeux de données - Sous-défi #1</a:t>
            </a:r>
            <a:endParaRPr sz="2400"/>
          </a:p>
        </p:txBody>
      </p:sp>
      <p:pic>
        <p:nvPicPr>
          <p:cNvPr id="300" name="Google Shape;300;p30"/>
          <p:cNvPicPr preferRelativeResize="0"/>
          <p:nvPr/>
        </p:nvPicPr>
        <p:blipFill rotWithShape="1">
          <a:blip r:embed="rId4">
            <a:alphaModFix/>
          </a:blip>
          <a:srcRect l="11967"/>
          <a:stretch/>
        </p:blipFill>
        <p:spPr>
          <a:xfrm>
            <a:off x="987552" y="1775175"/>
            <a:ext cx="10354110" cy="475742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301" name="Google Shape;301;p30"/>
          <p:cNvSpPr/>
          <p:nvPr/>
        </p:nvSpPr>
        <p:spPr>
          <a:xfrm>
            <a:off x="987552" y="2687593"/>
            <a:ext cx="10149840" cy="177132"/>
          </a:xfrm>
          <a:prstGeom prst="rect">
            <a:avLst/>
          </a:prstGeom>
          <a:solidFill>
            <a:srgbClr val="FF0000">
              <a:alpha val="18823"/>
            </a:srgbClr>
          </a:solidFill>
          <a:ln w="19050"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2" name="Google Shape;302;p30"/>
          <p:cNvSpPr/>
          <p:nvPr/>
        </p:nvSpPr>
        <p:spPr>
          <a:xfrm>
            <a:off x="1024128" y="4216623"/>
            <a:ext cx="10113264" cy="265176"/>
          </a:xfrm>
          <a:prstGeom prst="rect">
            <a:avLst/>
          </a:prstGeom>
          <a:solidFill>
            <a:srgbClr val="FFFF00">
              <a:alpha val="21960"/>
            </a:srgbClr>
          </a:solidFill>
          <a:ln w="19050" cap="rnd"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3" name="Google Shape;303;p30"/>
          <p:cNvSpPr txBox="1">
            <a:spLocks noGrp="1"/>
          </p:cNvSpPr>
          <p:nvPr>
            <p:ph type="body" idx="1"/>
          </p:nvPr>
        </p:nvSpPr>
        <p:spPr>
          <a:xfrm>
            <a:off x="192702" y="772557"/>
            <a:ext cx="11850624" cy="974821"/>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fr-CA"/>
              <a:t>Exemple : </a:t>
            </a:r>
            <a:endParaRPr/>
          </a:p>
        </p:txBody>
      </p:sp>
      <p:sp>
        <p:nvSpPr>
          <p:cNvPr id="304" name="Google Shape;304;p30"/>
          <p:cNvSpPr/>
          <p:nvPr/>
        </p:nvSpPr>
        <p:spPr>
          <a:xfrm rot="5400000">
            <a:off x="3812904" y="3395000"/>
            <a:ext cx="628175" cy="528120"/>
          </a:xfrm>
          <a:prstGeom prst="mathMinus">
            <a:avLst>
              <a:gd name="adj1" fmla="val 23520"/>
            </a:avLst>
          </a:prstGeom>
          <a:solidFill>
            <a:srgbClr val="FFFF00"/>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5" name="Google Shape;305;p30"/>
          <p:cNvSpPr/>
          <p:nvPr/>
        </p:nvSpPr>
        <p:spPr>
          <a:xfrm>
            <a:off x="4054992" y="4002550"/>
            <a:ext cx="144000" cy="144000"/>
          </a:xfrm>
          <a:prstGeom prst="ellipse">
            <a:avLst/>
          </a:prstGeom>
          <a:solidFill>
            <a:srgbClr val="FFFF00"/>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6" name="Google Shape;306;p30"/>
          <p:cNvSpPr txBox="1"/>
          <p:nvPr/>
        </p:nvSpPr>
        <p:spPr>
          <a:xfrm>
            <a:off x="3378578" y="4650373"/>
            <a:ext cx="1456944"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CA" sz="1200">
                <a:solidFill>
                  <a:schemeClr val="dk1"/>
                </a:solidFill>
                <a:latin typeface="Trebuchet MS"/>
                <a:ea typeface="Trebuchet MS"/>
                <a:cs typeface="Trebuchet MS"/>
                <a:sym typeface="Trebuchet MS"/>
              </a:rPr>
              <a:t>La variation magnétique de ces deux sites est différente que les autres sites à cette période</a:t>
            </a:r>
            <a:endParaRPr sz="1200">
              <a:solidFill>
                <a:schemeClr val="dk1"/>
              </a:solidFill>
              <a:latin typeface="Trebuchet MS"/>
              <a:ea typeface="Trebuchet MS"/>
              <a:cs typeface="Trebuchet MS"/>
              <a:sym typeface="Trebuchet MS"/>
            </a:endParaRPr>
          </a:p>
        </p:txBody>
      </p:sp>
      <p:sp>
        <p:nvSpPr>
          <p:cNvPr id="307" name="Google Shape;307;p30"/>
          <p:cNvSpPr/>
          <p:nvPr/>
        </p:nvSpPr>
        <p:spPr>
          <a:xfrm rot="5400000">
            <a:off x="7670426" y="1872079"/>
            <a:ext cx="628175" cy="528120"/>
          </a:xfrm>
          <a:prstGeom prst="mathMinus">
            <a:avLst>
              <a:gd name="adj1" fmla="val 23520"/>
            </a:avLst>
          </a:prstGeom>
          <a:solidFill>
            <a:srgbClr val="FF0000"/>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8" name="Google Shape;308;p30"/>
          <p:cNvSpPr/>
          <p:nvPr/>
        </p:nvSpPr>
        <p:spPr>
          <a:xfrm>
            <a:off x="7912514" y="2479629"/>
            <a:ext cx="144000" cy="144000"/>
          </a:xfrm>
          <a:prstGeom prst="ellipse">
            <a:avLst/>
          </a:prstGeom>
          <a:solidFill>
            <a:srgbClr val="FF0000"/>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9" name="Google Shape;309;p30"/>
          <p:cNvSpPr/>
          <p:nvPr/>
        </p:nvSpPr>
        <p:spPr>
          <a:xfrm>
            <a:off x="3378578" y="4528876"/>
            <a:ext cx="1456944" cy="1468077"/>
          </a:xfrm>
          <a:prstGeom prst="ellipse">
            <a:avLst/>
          </a:prstGeom>
          <a:noFill/>
          <a:ln w="19050" cap="rnd"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10" name="Google Shape;310;p30"/>
          <p:cNvSpPr/>
          <p:nvPr/>
        </p:nvSpPr>
        <p:spPr>
          <a:xfrm>
            <a:off x="7345673" y="2926036"/>
            <a:ext cx="1313418" cy="1220021"/>
          </a:xfrm>
          <a:prstGeom prst="ellipse">
            <a:avLst/>
          </a:prstGeom>
          <a:noFill/>
          <a:ln w="19050"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11" name="Google Shape;311;p30"/>
          <p:cNvSpPr txBox="1"/>
          <p:nvPr/>
        </p:nvSpPr>
        <p:spPr>
          <a:xfrm>
            <a:off x="7273910" y="3025945"/>
            <a:ext cx="1456944" cy="10156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CA" sz="1200">
                <a:solidFill>
                  <a:schemeClr val="dk1"/>
                </a:solidFill>
                <a:latin typeface="Trebuchet MS"/>
                <a:ea typeface="Trebuchet MS"/>
                <a:cs typeface="Trebuchet MS"/>
                <a:sym typeface="Trebuchet MS"/>
              </a:rPr>
              <a:t>La variation magnétique de ces deux sites est drastiquement différente</a:t>
            </a:r>
            <a:endParaRPr sz="1200">
              <a:solidFill>
                <a:schemeClr val="dk1"/>
              </a:solidFill>
              <a:latin typeface="Trebuchet MS"/>
              <a:ea typeface="Trebuchet MS"/>
              <a:cs typeface="Trebuchet MS"/>
              <a:sym typeface="Trebuchet MS"/>
            </a:endParaRPr>
          </a:p>
        </p:txBody>
      </p:sp>
      <p:sp>
        <p:nvSpPr>
          <p:cNvPr id="312" name="Google Shape;312;p30"/>
          <p:cNvSpPr txBox="1">
            <a:spLocks noGrp="1"/>
          </p:cNvSpPr>
          <p:nvPr>
            <p:ph type="sldNum" idx="12"/>
          </p:nvPr>
        </p:nvSpPr>
        <p:spPr>
          <a:xfrm>
            <a:off x="11341662" y="196007"/>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CA">
                <a:solidFill>
                  <a:schemeClr val="dk1"/>
                </a:solidFill>
              </a:rPr>
              <a:t>13</a:t>
            </a:fld>
            <a:endParaRPr>
              <a:solidFill>
                <a:schemeClr val="dk1"/>
              </a:solidFill>
            </a:endParaRPr>
          </a:p>
        </p:txBody>
      </p:sp>
      <p:cxnSp>
        <p:nvCxnSpPr>
          <p:cNvPr id="313" name="Google Shape;313;p30"/>
          <p:cNvCxnSpPr/>
          <p:nvPr/>
        </p:nvCxnSpPr>
        <p:spPr>
          <a:xfrm>
            <a:off x="420624" y="1775175"/>
            <a:ext cx="0" cy="4653057"/>
          </a:xfrm>
          <a:prstGeom prst="straightConnector1">
            <a:avLst/>
          </a:prstGeom>
          <a:noFill/>
          <a:ln w="28575" cap="flat" cmpd="sng">
            <a:solidFill>
              <a:schemeClr val="accent1"/>
            </a:solidFill>
            <a:prstDash val="solid"/>
            <a:round/>
            <a:headEnd type="none" w="sm" len="sm"/>
            <a:tailEnd type="triangle" w="med" len="med"/>
          </a:ln>
        </p:spPr>
      </p:cxnSp>
      <p:sp>
        <p:nvSpPr>
          <p:cNvPr id="314" name="Google Shape;314;p30"/>
          <p:cNvSpPr txBox="1"/>
          <p:nvPr/>
        </p:nvSpPr>
        <p:spPr>
          <a:xfrm rot="-5400000">
            <a:off x="-608145" y="3334089"/>
            <a:ext cx="161644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800">
                <a:solidFill>
                  <a:schemeClr val="dk1"/>
                </a:solidFill>
                <a:latin typeface="Trebuchet MS"/>
                <a:ea typeface="Trebuchet MS"/>
                <a:cs typeface="Trebuchet MS"/>
                <a:sym typeface="Trebuchet MS"/>
              </a:rPr>
              <a:t>Temps</a:t>
            </a:r>
            <a:endParaRPr sz="1800">
              <a:solidFill>
                <a:schemeClr val="dk1"/>
              </a:solidFill>
              <a:latin typeface="Trebuchet MS"/>
              <a:ea typeface="Trebuchet MS"/>
              <a:cs typeface="Trebuchet MS"/>
              <a:sym typeface="Trebuchet MS"/>
            </a:endParaRPr>
          </a:p>
        </p:txBody>
      </p:sp>
      <p:cxnSp>
        <p:nvCxnSpPr>
          <p:cNvPr id="315" name="Google Shape;315;p30"/>
          <p:cNvCxnSpPr/>
          <p:nvPr/>
        </p:nvCxnSpPr>
        <p:spPr>
          <a:xfrm rot="10800000" flipH="1">
            <a:off x="1024128" y="1223850"/>
            <a:ext cx="9939528" cy="31098"/>
          </a:xfrm>
          <a:prstGeom prst="straightConnector1">
            <a:avLst/>
          </a:prstGeom>
          <a:noFill/>
          <a:ln w="28575" cap="flat" cmpd="sng">
            <a:solidFill>
              <a:schemeClr val="accent1"/>
            </a:solidFill>
            <a:prstDash val="solid"/>
            <a:round/>
            <a:headEnd type="none" w="sm" len="sm"/>
            <a:tailEnd type="triangle" w="med" len="med"/>
          </a:ln>
        </p:spPr>
      </p:cxnSp>
      <p:sp>
        <p:nvSpPr>
          <p:cNvPr id="316" name="Google Shape;316;p30"/>
          <p:cNvSpPr txBox="1"/>
          <p:nvPr/>
        </p:nvSpPr>
        <p:spPr>
          <a:xfrm>
            <a:off x="5185670" y="863391"/>
            <a:ext cx="161644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800">
                <a:solidFill>
                  <a:schemeClr val="dk1"/>
                </a:solidFill>
                <a:latin typeface="Trebuchet MS"/>
                <a:ea typeface="Trebuchet MS"/>
                <a:cs typeface="Trebuchet MS"/>
                <a:sym typeface="Trebuchet MS"/>
              </a:rPr>
              <a:t>Sites</a:t>
            </a:r>
            <a:endParaRPr sz="18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fade">
                                      <p:cBhvr>
                                        <p:cTn id="7" dur="500"/>
                                        <p:tgtEl>
                                          <p:spTgt spid="304"/>
                                        </p:tgtEl>
                                      </p:cBhvr>
                                    </p:animEffect>
                                  </p:childTnLst>
                                </p:cTn>
                              </p:par>
                              <p:par>
                                <p:cTn id="8" presetID="10" presetClass="entr" presetSubtype="0" fill="hold" nodeType="withEffect">
                                  <p:stCondLst>
                                    <p:cond delay="0"/>
                                  </p:stCondLst>
                                  <p:childTnLst>
                                    <p:set>
                                      <p:cBhvr>
                                        <p:cTn id="9" dur="1" fill="hold">
                                          <p:stCondLst>
                                            <p:cond delay="0"/>
                                          </p:stCondLst>
                                        </p:cTn>
                                        <p:tgtEl>
                                          <p:spTgt spid="305"/>
                                        </p:tgtEl>
                                        <p:attrNameLst>
                                          <p:attrName>style.visibility</p:attrName>
                                        </p:attrNameLst>
                                      </p:cBhvr>
                                      <p:to>
                                        <p:strVal val="visible"/>
                                      </p:to>
                                    </p:set>
                                    <p:animEffect transition="in" filter="fade">
                                      <p:cBhvr>
                                        <p:cTn id="10" dur="500"/>
                                        <p:tgtEl>
                                          <p:spTgt spid="305"/>
                                        </p:tgtEl>
                                      </p:cBhvr>
                                    </p:animEffect>
                                  </p:childTnLst>
                                </p:cTn>
                              </p:par>
                              <p:par>
                                <p:cTn id="11" presetID="10" presetClass="entr" presetSubtype="0" fill="hold" nodeType="withEffect">
                                  <p:stCondLst>
                                    <p:cond delay="0"/>
                                  </p:stCondLst>
                                  <p:childTnLst>
                                    <p:set>
                                      <p:cBhvr>
                                        <p:cTn id="12" dur="1" fill="hold">
                                          <p:stCondLst>
                                            <p:cond delay="0"/>
                                          </p:stCondLst>
                                        </p:cTn>
                                        <p:tgtEl>
                                          <p:spTgt spid="302"/>
                                        </p:tgtEl>
                                        <p:attrNameLst>
                                          <p:attrName>style.visibility</p:attrName>
                                        </p:attrNameLst>
                                      </p:cBhvr>
                                      <p:to>
                                        <p:strVal val="visible"/>
                                      </p:to>
                                    </p:set>
                                    <p:animEffect transition="in" filter="fade">
                                      <p:cBhvr>
                                        <p:cTn id="13" dur="500"/>
                                        <p:tgtEl>
                                          <p:spTgt spid="302"/>
                                        </p:tgtEl>
                                      </p:cBhvr>
                                    </p:animEffect>
                                  </p:childTnLst>
                                </p:cTn>
                              </p:par>
                              <p:par>
                                <p:cTn id="14" presetID="10" presetClass="entr" presetSubtype="0" fill="hold" nodeType="withEffect">
                                  <p:stCondLst>
                                    <p:cond delay="0"/>
                                  </p:stCondLst>
                                  <p:childTnLst>
                                    <p:set>
                                      <p:cBhvr>
                                        <p:cTn id="15" dur="1" fill="hold">
                                          <p:stCondLst>
                                            <p:cond delay="0"/>
                                          </p:stCondLst>
                                        </p:cTn>
                                        <p:tgtEl>
                                          <p:spTgt spid="306"/>
                                        </p:tgtEl>
                                        <p:attrNameLst>
                                          <p:attrName>style.visibility</p:attrName>
                                        </p:attrNameLst>
                                      </p:cBhvr>
                                      <p:to>
                                        <p:strVal val="visible"/>
                                      </p:to>
                                    </p:set>
                                    <p:animEffect transition="in" filter="fade">
                                      <p:cBhvr>
                                        <p:cTn id="16" dur="500"/>
                                        <p:tgtEl>
                                          <p:spTgt spid="306"/>
                                        </p:tgtEl>
                                      </p:cBhvr>
                                    </p:animEffect>
                                  </p:childTnLst>
                                </p:cTn>
                              </p:par>
                              <p:par>
                                <p:cTn id="17" presetID="10" presetClass="entr" presetSubtype="0" fill="hold" nodeType="withEffect">
                                  <p:stCondLst>
                                    <p:cond delay="0"/>
                                  </p:stCondLst>
                                  <p:childTnLst>
                                    <p:set>
                                      <p:cBhvr>
                                        <p:cTn id="18" dur="1" fill="hold">
                                          <p:stCondLst>
                                            <p:cond delay="0"/>
                                          </p:stCondLst>
                                        </p:cTn>
                                        <p:tgtEl>
                                          <p:spTgt spid="309"/>
                                        </p:tgtEl>
                                        <p:attrNameLst>
                                          <p:attrName>style.visibility</p:attrName>
                                        </p:attrNameLst>
                                      </p:cBhvr>
                                      <p:to>
                                        <p:strVal val="visible"/>
                                      </p:to>
                                    </p:set>
                                    <p:animEffect transition="in" filter="fade">
                                      <p:cBhvr>
                                        <p:cTn id="19" dur="500"/>
                                        <p:tgtEl>
                                          <p:spTgt spid="30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8"/>
                                        </p:tgtEl>
                                        <p:attrNameLst>
                                          <p:attrName>style.visibility</p:attrName>
                                        </p:attrNameLst>
                                      </p:cBhvr>
                                      <p:to>
                                        <p:strVal val="visible"/>
                                      </p:to>
                                    </p:set>
                                    <p:animEffect transition="in" filter="fade">
                                      <p:cBhvr>
                                        <p:cTn id="24" dur="500"/>
                                        <p:tgtEl>
                                          <p:spTgt spid="308"/>
                                        </p:tgtEl>
                                      </p:cBhvr>
                                    </p:animEffect>
                                  </p:childTnLst>
                                </p:cTn>
                              </p:par>
                              <p:par>
                                <p:cTn id="25" presetID="10" presetClass="entr" presetSubtype="0" fill="hold" nodeType="withEffect">
                                  <p:stCondLst>
                                    <p:cond delay="0"/>
                                  </p:stCondLst>
                                  <p:childTnLst>
                                    <p:set>
                                      <p:cBhvr>
                                        <p:cTn id="26" dur="1" fill="hold">
                                          <p:stCondLst>
                                            <p:cond delay="0"/>
                                          </p:stCondLst>
                                        </p:cTn>
                                        <p:tgtEl>
                                          <p:spTgt spid="307"/>
                                        </p:tgtEl>
                                        <p:attrNameLst>
                                          <p:attrName>style.visibility</p:attrName>
                                        </p:attrNameLst>
                                      </p:cBhvr>
                                      <p:to>
                                        <p:strVal val="visible"/>
                                      </p:to>
                                    </p:set>
                                    <p:animEffect transition="in" filter="fade">
                                      <p:cBhvr>
                                        <p:cTn id="27" dur="500"/>
                                        <p:tgtEl>
                                          <p:spTgt spid="307"/>
                                        </p:tgtEl>
                                      </p:cBhvr>
                                    </p:animEffect>
                                  </p:childTnLst>
                                </p:cTn>
                              </p:par>
                              <p:par>
                                <p:cTn id="28" presetID="10" presetClass="entr" presetSubtype="0" fill="hold" nodeType="withEffect">
                                  <p:stCondLst>
                                    <p:cond delay="0"/>
                                  </p:stCondLst>
                                  <p:childTnLst>
                                    <p:set>
                                      <p:cBhvr>
                                        <p:cTn id="29" dur="1" fill="hold">
                                          <p:stCondLst>
                                            <p:cond delay="0"/>
                                          </p:stCondLst>
                                        </p:cTn>
                                        <p:tgtEl>
                                          <p:spTgt spid="301"/>
                                        </p:tgtEl>
                                        <p:attrNameLst>
                                          <p:attrName>style.visibility</p:attrName>
                                        </p:attrNameLst>
                                      </p:cBhvr>
                                      <p:to>
                                        <p:strVal val="visible"/>
                                      </p:to>
                                    </p:set>
                                    <p:animEffect transition="in" filter="fade">
                                      <p:cBhvr>
                                        <p:cTn id="30" dur="500"/>
                                        <p:tgtEl>
                                          <p:spTgt spid="301"/>
                                        </p:tgtEl>
                                      </p:cBhvr>
                                    </p:animEffect>
                                  </p:childTnLst>
                                </p:cTn>
                              </p:par>
                              <p:par>
                                <p:cTn id="31" presetID="10" presetClass="entr" presetSubtype="0" fill="hold" nodeType="withEffect">
                                  <p:stCondLst>
                                    <p:cond delay="0"/>
                                  </p:stCondLst>
                                  <p:childTnLst>
                                    <p:set>
                                      <p:cBhvr>
                                        <p:cTn id="32" dur="1" fill="hold">
                                          <p:stCondLst>
                                            <p:cond delay="0"/>
                                          </p:stCondLst>
                                        </p:cTn>
                                        <p:tgtEl>
                                          <p:spTgt spid="311"/>
                                        </p:tgtEl>
                                        <p:attrNameLst>
                                          <p:attrName>style.visibility</p:attrName>
                                        </p:attrNameLst>
                                      </p:cBhvr>
                                      <p:to>
                                        <p:strVal val="visible"/>
                                      </p:to>
                                    </p:set>
                                    <p:animEffect transition="in" filter="fade">
                                      <p:cBhvr>
                                        <p:cTn id="33" dur="500"/>
                                        <p:tgtEl>
                                          <p:spTgt spid="311"/>
                                        </p:tgtEl>
                                      </p:cBhvr>
                                    </p:animEffect>
                                  </p:childTnLst>
                                </p:cTn>
                              </p:par>
                              <p:par>
                                <p:cTn id="34" presetID="10" presetClass="entr" presetSubtype="0" fill="hold" nodeType="withEffect">
                                  <p:stCondLst>
                                    <p:cond delay="0"/>
                                  </p:stCondLst>
                                  <p:childTnLst>
                                    <p:set>
                                      <p:cBhvr>
                                        <p:cTn id="35" dur="1" fill="hold">
                                          <p:stCondLst>
                                            <p:cond delay="0"/>
                                          </p:stCondLst>
                                        </p:cTn>
                                        <p:tgtEl>
                                          <p:spTgt spid="310"/>
                                        </p:tgtEl>
                                        <p:attrNameLst>
                                          <p:attrName>style.visibility</p:attrName>
                                        </p:attrNameLst>
                                      </p:cBhvr>
                                      <p:to>
                                        <p:strVal val="visible"/>
                                      </p:to>
                                    </p:set>
                                    <p:animEffect transition="in" filter="fade">
                                      <p:cBhvr>
                                        <p:cTn id="36" dur="5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1"/>
          <p:cNvSpPr txBox="1">
            <a:spLocks noGrp="1"/>
          </p:cNvSpPr>
          <p:nvPr>
            <p:ph type="title"/>
          </p:nvPr>
        </p:nvSpPr>
        <p:spPr>
          <a:xfrm>
            <a:off x="201846" y="229746"/>
            <a:ext cx="9253050"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2400"/>
              <a:buFont typeface="Trebuchet MS"/>
              <a:buNone/>
            </a:pPr>
            <a:r>
              <a:rPr lang="fr-CA" sz="2400"/>
              <a:t>Sous-Défi #2 : Cartographier la variation du champ magnétique terrestre</a:t>
            </a:r>
            <a:endParaRPr sz="2400"/>
          </a:p>
        </p:txBody>
      </p:sp>
      <p:sp>
        <p:nvSpPr>
          <p:cNvPr id="322" name="Google Shape;322;p31"/>
          <p:cNvSpPr txBox="1">
            <a:spLocks noGrp="1"/>
          </p:cNvSpPr>
          <p:nvPr>
            <p:ph type="body" idx="1"/>
          </p:nvPr>
        </p:nvSpPr>
        <p:spPr>
          <a:xfrm>
            <a:off x="201846" y="1073001"/>
            <a:ext cx="6593140" cy="5912234"/>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1440"/>
              <a:buChar char="►"/>
            </a:pPr>
            <a:r>
              <a:rPr lang="fr-CA" dirty="0"/>
              <a:t>Objectif : Créer un script qui permet d’estimer la variation de champ magnétique à un site de mesure duquel les données sont erronées/perdues.</a:t>
            </a:r>
            <a:endParaRPr dirty="0"/>
          </a:p>
          <a:p>
            <a:pPr marL="342900" lvl="0" indent="-342900" algn="l" rtl="0">
              <a:lnSpc>
                <a:spcPct val="90000"/>
              </a:lnSpc>
              <a:spcBef>
                <a:spcPts val="1000"/>
              </a:spcBef>
              <a:spcAft>
                <a:spcPts val="0"/>
              </a:spcAft>
              <a:buSzPts val="1440"/>
              <a:buChar char="►"/>
            </a:pPr>
            <a:r>
              <a:rPr lang="fr-CA" dirty="0"/>
              <a:t>Déroulement : Les fichier dataset2_full.txt et dataset2_holed.txt est mis à la disposition des participants pour ce défi. L’objectif des participants est d’estimer les variations de champ magnétique pour le site manquant. Ceux-ci pourront utiliser le jeu de données dataset2_full.txt pour mesurer la précision de différentes méthodes de cartographie.</a:t>
            </a:r>
            <a:endParaRPr dirty="0"/>
          </a:p>
          <a:p>
            <a:pPr marL="342900" lvl="0" indent="-342900" algn="l" rtl="0">
              <a:lnSpc>
                <a:spcPct val="90000"/>
              </a:lnSpc>
              <a:spcBef>
                <a:spcPts val="1000"/>
              </a:spcBef>
              <a:spcAft>
                <a:spcPts val="0"/>
              </a:spcAft>
              <a:buSzPts val="1440"/>
              <a:buChar char="►"/>
            </a:pPr>
            <a:r>
              <a:rPr lang="fr-CA" dirty="0"/>
              <a:t>Produit final: Les participants remettre leur script, un fichier texte (.txt) contenant l’estimation des variations de champ magnétique sur la période donnée ainsi qu’une représentation visuelle de la cartographie (image/vidéo).</a:t>
            </a:r>
            <a:endParaRPr dirty="0"/>
          </a:p>
          <a:p>
            <a:pPr marL="342900" lvl="0" indent="-342900" algn="l" rtl="0">
              <a:lnSpc>
                <a:spcPct val="90000"/>
              </a:lnSpc>
              <a:spcBef>
                <a:spcPts val="1000"/>
              </a:spcBef>
              <a:spcAft>
                <a:spcPts val="0"/>
              </a:spcAft>
              <a:buSzPts val="1440"/>
              <a:buChar char="►"/>
            </a:pPr>
            <a:r>
              <a:rPr lang="fr-CA" dirty="0"/>
              <a:t>Évaluation : Les participants seront jugés selon les critères suivants </a:t>
            </a:r>
            <a:endParaRPr dirty="0"/>
          </a:p>
          <a:p>
            <a:pPr marL="742950" lvl="1" indent="-285750" algn="l" rtl="0">
              <a:lnSpc>
                <a:spcPct val="90000"/>
              </a:lnSpc>
              <a:spcBef>
                <a:spcPts val="1000"/>
              </a:spcBef>
              <a:spcAft>
                <a:spcPts val="0"/>
              </a:spcAft>
              <a:buSzPts val="1280"/>
              <a:buChar char="►"/>
            </a:pPr>
            <a:r>
              <a:rPr lang="fr-CA" dirty="0"/>
              <a:t>La précision de leurs estimations</a:t>
            </a:r>
            <a:endParaRPr dirty="0"/>
          </a:p>
          <a:p>
            <a:pPr marL="742950" lvl="1" indent="-285750" algn="l" rtl="0">
              <a:lnSpc>
                <a:spcPct val="90000"/>
              </a:lnSpc>
              <a:spcBef>
                <a:spcPts val="1000"/>
              </a:spcBef>
              <a:spcAft>
                <a:spcPts val="0"/>
              </a:spcAft>
              <a:buSzPts val="1280"/>
              <a:buChar char="►"/>
            </a:pPr>
            <a:r>
              <a:rPr lang="fr-CA" dirty="0"/>
              <a:t>La qualité de la cartographie (support visuel)</a:t>
            </a:r>
            <a:endParaRPr dirty="0"/>
          </a:p>
          <a:p>
            <a:pPr marL="742950" lvl="1" indent="-285750" algn="l" rtl="0">
              <a:lnSpc>
                <a:spcPct val="90000"/>
              </a:lnSpc>
              <a:spcBef>
                <a:spcPts val="1000"/>
              </a:spcBef>
              <a:spcAft>
                <a:spcPts val="0"/>
              </a:spcAft>
              <a:buSzPts val="1280"/>
              <a:buChar char="►"/>
            </a:pPr>
            <a:r>
              <a:rPr lang="fr-CA" dirty="0"/>
              <a:t>L’originalité et l’ingéniosité de la méthode utilisée.</a:t>
            </a:r>
            <a:endParaRPr dirty="0"/>
          </a:p>
          <a:p>
            <a:pPr marL="742950" lvl="1" indent="-204469" algn="l" rtl="0">
              <a:lnSpc>
                <a:spcPct val="90000"/>
              </a:lnSpc>
              <a:spcBef>
                <a:spcPts val="1000"/>
              </a:spcBef>
              <a:spcAft>
                <a:spcPts val="0"/>
              </a:spcAft>
              <a:buSzPts val="1280"/>
              <a:buNone/>
            </a:pPr>
            <a:endParaRPr dirty="0"/>
          </a:p>
        </p:txBody>
      </p:sp>
      <p:pic>
        <p:nvPicPr>
          <p:cNvPr id="323" name="Google Shape;323;p31" descr="RÃ©sultats de recherche d'images pour Â«Â world temperature mapÂ Â»"/>
          <p:cNvPicPr preferRelativeResize="0"/>
          <p:nvPr/>
        </p:nvPicPr>
        <p:blipFill rotWithShape="1">
          <a:blip r:embed="rId3">
            <a:alphaModFix/>
          </a:blip>
          <a:srcRect l="15278" r="35633"/>
          <a:stretch/>
        </p:blipFill>
        <p:spPr>
          <a:xfrm>
            <a:off x="7132320" y="890146"/>
            <a:ext cx="4645152" cy="5475301"/>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324" name="Google Shape;324;p31"/>
          <p:cNvSpPr txBox="1"/>
          <p:nvPr/>
        </p:nvSpPr>
        <p:spPr>
          <a:xfrm>
            <a:off x="7349738" y="6365447"/>
            <a:ext cx="4679691"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100" u="sng">
                <a:solidFill>
                  <a:schemeClr val="hlink"/>
                </a:solidFill>
                <a:latin typeface="Trebuchet MS"/>
                <a:ea typeface="Trebuchet MS"/>
                <a:cs typeface="Trebuchet MS"/>
                <a:sym typeface="Trebuchet MS"/>
                <a:hlinkClick r:id="rId4"/>
              </a:rPr>
              <a:t>https://ourplnt.com/climate-reanalyzer-visual-climate-weather-datasets/climate-reanalyzer-world-temperature-map/</a:t>
            </a:r>
            <a:endParaRPr sz="1100">
              <a:solidFill>
                <a:srgbClr val="000000"/>
              </a:solidFill>
              <a:latin typeface="Trebuchet MS"/>
              <a:ea typeface="Trebuchet MS"/>
              <a:cs typeface="Trebuchet MS"/>
              <a:sym typeface="Trebuchet MS"/>
            </a:endParaRPr>
          </a:p>
        </p:txBody>
      </p:sp>
      <p:sp>
        <p:nvSpPr>
          <p:cNvPr id="325" name="Google Shape;325;p31"/>
          <p:cNvSpPr txBox="1">
            <a:spLocks noGrp="1"/>
          </p:cNvSpPr>
          <p:nvPr>
            <p:ph type="sldNum" idx="12"/>
          </p:nvPr>
        </p:nvSpPr>
        <p:spPr>
          <a:xfrm>
            <a:off x="11270801" y="194821"/>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CA">
                <a:solidFill>
                  <a:schemeClr val="dk1"/>
                </a:solidFill>
              </a:rPr>
              <a:t>14</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2">
                                            <p:txEl>
                                              <p:pRg st="0" end="0"/>
                                            </p:txEl>
                                          </p:spTgt>
                                        </p:tgtEl>
                                        <p:attrNameLst>
                                          <p:attrName>style.visibility</p:attrName>
                                        </p:attrNameLst>
                                      </p:cBhvr>
                                      <p:to>
                                        <p:strVal val="visible"/>
                                      </p:to>
                                    </p:set>
                                    <p:animEffect transition="in" filter="fade">
                                      <p:cBhvr>
                                        <p:cTn id="7" dur="500"/>
                                        <p:tgtEl>
                                          <p:spTgt spid="3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2">
                                            <p:txEl>
                                              <p:pRg st="1" end="1"/>
                                            </p:txEl>
                                          </p:spTgt>
                                        </p:tgtEl>
                                        <p:attrNameLst>
                                          <p:attrName>style.visibility</p:attrName>
                                        </p:attrNameLst>
                                      </p:cBhvr>
                                      <p:to>
                                        <p:strVal val="visible"/>
                                      </p:to>
                                    </p:set>
                                    <p:animEffect transition="in" filter="fade">
                                      <p:cBhvr>
                                        <p:cTn id="12" dur="500"/>
                                        <p:tgtEl>
                                          <p:spTgt spid="3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2">
                                            <p:txEl>
                                              <p:pRg st="2" end="2"/>
                                            </p:txEl>
                                          </p:spTgt>
                                        </p:tgtEl>
                                        <p:attrNameLst>
                                          <p:attrName>style.visibility</p:attrName>
                                        </p:attrNameLst>
                                      </p:cBhvr>
                                      <p:to>
                                        <p:strVal val="visible"/>
                                      </p:to>
                                    </p:set>
                                    <p:animEffect transition="in" filter="fade">
                                      <p:cBhvr>
                                        <p:cTn id="17" dur="500"/>
                                        <p:tgtEl>
                                          <p:spTgt spid="3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2">
                                            <p:txEl>
                                              <p:pRg st="3" end="3"/>
                                            </p:txEl>
                                          </p:spTgt>
                                        </p:tgtEl>
                                        <p:attrNameLst>
                                          <p:attrName>style.visibility</p:attrName>
                                        </p:attrNameLst>
                                      </p:cBhvr>
                                      <p:to>
                                        <p:strVal val="visible"/>
                                      </p:to>
                                    </p:set>
                                    <p:animEffect transition="in" filter="fade">
                                      <p:cBhvr>
                                        <p:cTn id="22" dur="500"/>
                                        <p:tgtEl>
                                          <p:spTgt spid="3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2">
                                            <p:txEl>
                                              <p:pRg st="4" end="4"/>
                                            </p:txEl>
                                          </p:spTgt>
                                        </p:tgtEl>
                                        <p:attrNameLst>
                                          <p:attrName>style.visibility</p:attrName>
                                        </p:attrNameLst>
                                      </p:cBhvr>
                                      <p:to>
                                        <p:strVal val="visible"/>
                                      </p:to>
                                    </p:set>
                                    <p:animEffect transition="in" filter="fade">
                                      <p:cBhvr>
                                        <p:cTn id="27" dur="500"/>
                                        <p:tgtEl>
                                          <p:spTgt spid="322">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22">
                                            <p:txEl>
                                              <p:pRg st="5" end="5"/>
                                            </p:txEl>
                                          </p:spTgt>
                                        </p:tgtEl>
                                        <p:attrNameLst>
                                          <p:attrName>style.visibility</p:attrName>
                                        </p:attrNameLst>
                                      </p:cBhvr>
                                      <p:to>
                                        <p:strVal val="visible"/>
                                      </p:to>
                                    </p:set>
                                    <p:animEffect transition="in" filter="fade">
                                      <p:cBhvr>
                                        <p:cTn id="30" dur="500"/>
                                        <p:tgtEl>
                                          <p:spTgt spid="322">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22">
                                            <p:txEl>
                                              <p:pRg st="6" end="6"/>
                                            </p:txEl>
                                          </p:spTgt>
                                        </p:tgtEl>
                                        <p:attrNameLst>
                                          <p:attrName>style.visibility</p:attrName>
                                        </p:attrNameLst>
                                      </p:cBhvr>
                                      <p:to>
                                        <p:strVal val="visible"/>
                                      </p:to>
                                    </p:set>
                                    <p:animEffect transition="in" filter="fade">
                                      <p:cBhvr>
                                        <p:cTn id="33" dur="500"/>
                                        <p:tgtEl>
                                          <p:spTgt spid="32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2"/>
          <p:cNvSpPr txBox="1">
            <a:spLocks noGrp="1"/>
          </p:cNvSpPr>
          <p:nvPr>
            <p:ph type="title"/>
          </p:nvPr>
        </p:nvSpPr>
        <p:spPr>
          <a:xfrm>
            <a:off x="92118" y="134112"/>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fr-CA"/>
              <a:t>Défi</a:t>
            </a:r>
            <a:endParaRPr/>
          </a:p>
        </p:txBody>
      </p:sp>
      <p:sp>
        <p:nvSpPr>
          <p:cNvPr id="331" name="Google Shape;331;p32"/>
          <p:cNvSpPr txBox="1">
            <a:spLocks noGrp="1"/>
          </p:cNvSpPr>
          <p:nvPr>
            <p:ph type="body" idx="1"/>
          </p:nvPr>
        </p:nvSpPr>
        <p:spPr>
          <a:xfrm>
            <a:off x="46263" y="1312896"/>
            <a:ext cx="2870804"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fr-CA"/>
              <a:t>Pour être en mesure de quantifier la qualité des estimations, un mois entier de données a été retiré pour un seul site de mesure. Ceci simule une potentielle perte ou «non-fiabilité» de données. (Proposition de solution #1)</a:t>
            </a:r>
            <a:endParaRPr/>
          </a:p>
        </p:txBody>
      </p:sp>
      <p:pic>
        <p:nvPicPr>
          <p:cNvPr id="332" name="Google Shape;332;p32"/>
          <p:cNvPicPr preferRelativeResize="0"/>
          <p:nvPr/>
        </p:nvPicPr>
        <p:blipFill rotWithShape="1">
          <a:blip r:embed="rId3">
            <a:alphaModFix/>
          </a:blip>
          <a:srcRect b="-553"/>
          <a:stretch/>
        </p:blipFill>
        <p:spPr>
          <a:xfrm>
            <a:off x="3129901" y="449188"/>
            <a:ext cx="8620139" cy="6134492"/>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333" name="Google Shape;333;p32"/>
          <p:cNvSpPr/>
          <p:nvPr/>
        </p:nvSpPr>
        <p:spPr>
          <a:xfrm>
            <a:off x="7150608" y="4727448"/>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4" name="Google Shape;334;p32"/>
          <p:cNvSpPr/>
          <p:nvPr/>
        </p:nvSpPr>
        <p:spPr>
          <a:xfrm>
            <a:off x="5263896" y="536085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5" name="Google Shape;335;p32"/>
          <p:cNvSpPr/>
          <p:nvPr/>
        </p:nvSpPr>
        <p:spPr>
          <a:xfrm>
            <a:off x="5559717" y="4649352"/>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6" name="Google Shape;336;p32"/>
          <p:cNvSpPr/>
          <p:nvPr/>
        </p:nvSpPr>
        <p:spPr>
          <a:xfrm>
            <a:off x="3730752" y="3712464"/>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7" name="Google Shape;337;p32"/>
          <p:cNvSpPr/>
          <p:nvPr/>
        </p:nvSpPr>
        <p:spPr>
          <a:xfrm>
            <a:off x="4157275" y="532485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8" name="Google Shape;338;p32"/>
          <p:cNvSpPr/>
          <p:nvPr/>
        </p:nvSpPr>
        <p:spPr>
          <a:xfrm>
            <a:off x="4648200" y="3323980"/>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9" name="Google Shape;339;p32"/>
          <p:cNvSpPr/>
          <p:nvPr/>
        </p:nvSpPr>
        <p:spPr>
          <a:xfrm>
            <a:off x="6709224" y="458957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0" name="Google Shape;340;p32"/>
          <p:cNvSpPr/>
          <p:nvPr/>
        </p:nvSpPr>
        <p:spPr>
          <a:xfrm>
            <a:off x="7778124" y="5533848"/>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1" name="Google Shape;341;p32"/>
          <p:cNvSpPr/>
          <p:nvPr/>
        </p:nvSpPr>
        <p:spPr>
          <a:xfrm>
            <a:off x="4818888" y="4801344"/>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2" name="Google Shape;342;p32"/>
          <p:cNvSpPr/>
          <p:nvPr/>
        </p:nvSpPr>
        <p:spPr>
          <a:xfrm>
            <a:off x="7185456" y="5427572"/>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3" name="Google Shape;343;p32"/>
          <p:cNvSpPr/>
          <p:nvPr/>
        </p:nvSpPr>
        <p:spPr>
          <a:xfrm>
            <a:off x="7185456" y="521397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4" name="Google Shape;344;p32"/>
          <p:cNvSpPr/>
          <p:nvPr/>
        </p:nvSpPr>
        <p:spPr>
          <a:xfrm>
            <a:off x="7149456" y="501199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5" name="Google Shape;345;p32"/>
          <p:cNvSpPr/>
          <p:nvPr/>
        </p:nvSpPr>
        <p:spPr>
          <a:xfrm>
            <a:off x="7114608" y="455357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6" name="Google Shape;346;p32"/>
          <p:cNvSpPr/>
          <p:nvPr/>
        </p:nvSpPr>
        <p:spPr>
          <a:xfrm>
            <a:off x="7094045" y="4155880"/>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7" name="Google Shape;347;p32"/>
          <p:cNvSpPr/>
          <p:nvPr/>
        </p:nvSpPr>
        <p:spPr>
          <a:xfrm>
            <a:off x="7094045" y="4354728"/>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8" name="Google Shape;348;p32"/>
          <p:cNvSpPr/>
          <p:nvPr/>
        </p:nvSpPr>
        <p:spPr>
          <a:xfrm>
            <a:off x="6772656" y="5602224"/>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9" name="Google Shape;349;p32"/>
          <p:cNvSpPr/>
          <p:nvPr/>
        </p:nvSpPr>
        <p:spPr>
          <a:xfrm>
            <a:off x="7332912" y="2801112"/>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0" name="Google Shape;350;p32"/>
          <p:cNvSpPr/>
          <p:nvPr/>
        </p:nvSpPr>
        <p:spPr>
          <a:xfrm>
            <a:off x="9162288" y="309981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1" name="Google Shape;351;p32"/>
          <p:cNvSpPr/>
          <p:nvPr/>
        </p:nvSpPr>
        <p:spPr>
          <a:xfrm>
            <a:off x="11106912" y="3875904"/>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2" name="Google Shape;352;p32"/>
          <p:cNvSpPr/>
          <p:nvPr/>
        </p:nvSpPr>
        <p:spPr>
          <a:xfrm>
            <a:off x="9942576" y="386181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3" name="Google Shape;353;p32"/>
          <p:cNvSpPr/>
          <p:nvPr/>
        </p:nvSpPr>
        <p:spPr>
          <a:xfrm>
            <a:off x="9564624" y="5569848"/>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4" name="Google Shape;354;p32"/>
          <p:cNvSpPr/>
          <p:nvPr/>
        </p:nvSpPr>
        <p:spPr>
          <a:xfrm>
            <a:off x="4890888" y="545845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5" name="Google Shape;355;p32"/>
          <p:cNvSpPr/>
          <p:nvPr/>
        </p:nvSpPr>
        <p:spPr>
          <a:xfrm>
            <a:off x="7015949" y="212577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6" name="Google Shape;356;p32"/>
          <p:cNvSpPr/>
          <p:nvPr/>
        </p:nvSpPr>
        <p:spPr>
          <a:xfrm>
            <a:off x="4534075" y="508399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7" name="Google Shape;357;p32"/>
          <p:cNvSpPr/>
          <p:nvPr/>
        </p:nvSpPr>
        <p:spPr>
          <a:xfrm>
            <a:off x="7526832" y="2293638"/>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8" name="Google Shape;358;p32"/>
          <p:cNvSpPr/>
          <p:nvPr/>
        </p:nvSpPr>
        <p:spPr>
          <a:xfrm>
            <a:off x="7132517" y="313581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9" name="Google Shape;359;p32"/>
          <p:cNvSpPr/>
          <p:nvPr/>
        </p:nvSpPr>
        <p:spPr>
          <a:xfrm>
            <a:off x="5568696" y="566565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0" name="Google Shape;360;p32"/>
          <p:cNvSpPr/>
          <p:nvPr/>
        </p:nvSpPr>
        <p:spPr>
          <a:xfrm>
            <a:off x="5721096" y="581805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1" name="Google Shape;361;p32"/>
          <p:cNvSpPr/>
          <p:nvPr/>
        </p:nvSpPr>
        <p:spPr>
          <a:xfrm>
            <a:off x="7866888" y="2729112"/>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2" name="Google Shape;362;p32"/>
          <p:cNvSpPr/>
          <p:nvPr/>
        </p:nvSpPr>
        <p:spPr>
          <a:xfrm>
            <a:off x="8802624" y="4227880"/>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3" name="Google Shape;363;p32"/>
          <p:cNvSpPr/>
          <p:nvPr/>
        </p:nvSpPr>
        <p:spPr>
          <a:xfrm>
            <a:off x="9620808" y="4920627"/>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4" name="Google Shape;364;p32"/>
          <p:cNvSpPr/>
          <p:nvPr/>
        </p:nvSpPr>
        <p:spPr>
          <a:xfrm>
            <a:off x="8211312" y="4693344"/>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5" name="Google Shape;365;p32"/>
          <p:cNvSpPr/>
          <p:nvPr/>
        </p:nvSpPr>
        <p:spPr>
          <a:xfrm>
            <a:off x="8730624" y="5674224"/>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6" name="Google Shape;366;p32"/>
          <p:cNvSpPr/>
          <p:nvPr/>
        </p:nvSpPr>
        <p:spPr>
          <a:xfrm>
            <a:off x="5532696" y="3092128"/>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7" name="Google Shape;367;p32"/>
          <p:cNvSpPr/>
          <p:nvPr/>
        </p:nvSpPr>
        <p:spPr>
          <a:xfrm>
            <a:off x="5805453" y="3589444"/>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8" name="Google Shape;368;p32"/>
          <p:cNvSpPr/>
          <p:nvPr/>
        </p:nvSpPr>
        <p:spPr>
          <a:xfrm>
            <a:off x="5927863" y="191529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9" name="Google Shape;369;p32"/>
          <p:cNvSpPr/>
          <p:nvPr/>
        </p:nvSpPr>
        <p:spPr>
          <a:xfrm>
            <a:off x="6010249" y="501077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70" name="Google Shape;370;p32"/>
          <p:cNvSpPr/>
          <p:nvPr/>
        </p:nvSpPr>
        <p:spPr>
          <a:xfrm>
            <a:off x="3742533" y="2165520"/>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71" name="Google Shape;371;p32"/>
          <p:cNvSpPr/>
          <p:nvPr/>
        </p:nvSpPr>
        <p:spPr>
          <a:xfrm>
            <a:off x="6394869" y="5295696"/>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72" name="Google Shape;372;p32"/>
          <p:cNvSpPr/>
          <p:nvPr/>
        </p:nvSpPr>
        <p:spPr>
          <a:xfrm>
            <a:off x="5904517" y="4891894"/>
            <a:ext cx="283464" cy="309764"/>
          </a:xfrm>
          <a:prstGeom prst="mathMultiply">
            <a:avLst>
              <a:gd name="adj1" fmla="val 23520"/>
            </a:avLst>
          </a:prstGeom>
          <a:solidFill>
            <a:srgbClr val="FF0000"/>
          </a:solidFill>
          <a:ln w="19050"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73" name="Google Shape;373;p32"/>
          <p:cNvSpPr txBox="1"/>
          <p:nvPr/>
        </p:nvSpPr>
        <p:spPr>
          <a:xfrm>
            <a:off x="4534075" y="6609993"/>
            <a:ext cx="8092966"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100" u="sng">
                <a:solidFill>
                  <a:schemeClr val="hlink"/>
                </a:solidFill>
                <a:latin typeface="Trebuchet MS"/>
                <a:ea typeface="Trebuchet MS"/>
                <a:cs typeface="Trebuchet MS"/>
                <a:sym typeface="Trebuchet MS"/>
                <a:hlinkClick r:id="rId4"/>
              </a:rPr>
              <a:t>https://www.google.com/maps/@57.8759466,-107.4402377,4.34z</a:t>
            </a:r>
            <a:endParaRPr sz="1100">
              <a:solidFill>
                <a:srgbClr val="000000"/>
              </a:solidFill>
              <a:latin typeface="Trebuchet MS"/>
              <a:ea typeface="Trebuchet MS"/>
              <a:cs typeface="Trebuchet MS"/>
              <a:sym typeface="Trebuchet MS"/>
            </a:endParaRPr>
          </a:p>
        </p:txBody>
      </p:sp>
      <p:sp>
        <p:nvSpPr>
          <p:cNvPr id="374" name="Google Shape;374;p32"/>
          <p:cNvSpPr txBox="1">
            <a:spLocks noGrp="1"/>
          </p:cNvSpPr>
          <p:nvPr>
            <p:ph type="sldNum" idx="12"/>
          </p:nvPr>
        </p:nvSpPr>
        <p:spPr>
          <a:xfrm>
            <a:off x="11309831" y="91404"/>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CA">
                <a:solidFill>
                  <a:schemeClr val="dk1"/>
                </a:solidFill>
              </a:rPr>
              <a:t>15</a:t>
            </a:fld>
            <a:endParaRPr>
              <a:solidFill>
                <a:schemeClr val="dk1"/>
              </a:solidFill>
            </a:endParaRPr>
          </a:p>
        </p:txBody>
      </p:sp>
      <p:sp>
        <p:nvSpPr>
          <p:cNvPr id="375" name="Google Shape;375;p32"/>
          <p:cNvSpPr/>
          <p:nvPr/>
        </p:nvSpPr>
        <p:spPr>
          <a:xfrm>
            <a:off x="3167448" y="160832"/>
            <a:ext cx="72000" cy="72000"/>
          </a:xfrm>
          <a:prstGeom prst="ellipse">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76" name="Google Shape;376;p32"/>
          <p:cNvSpPr txBox="1"/>
          <p:nvPr/>
        </p:nvSpPr>
        <p:spPr>
          <a:xfrm>
            <a:off x="3239448" y="54594"/>
            <a:ext cx="5870448"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200">
                <a:solidFill>
                  <a:schemeClr val="dk1"/>
                </a:solidFill>
                <a:latin typeface="Trebuchet MS"/>
                <a:ea typeface="Trebuchet MS"/>
                <a:cs typeface="Trebuchet MS"/>
                <a:sym typeface="Trebuchet MS"/>
              </a:rPr>
              <a:t>Site de magnétomètres GO Canada fictif</a:t>
            </a:r>
            <a:endParaRPr sz="12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6"/>
                                        </p:tgtEl>
                                        <p:attrNameLst>
                                          <p:attrName>style.visibility</p:attrName>
                                        </p:attrNameLst>
                                      </p:cBhvr>
                                      <p:to>
                                        <p:strVal val="visible"/>
                                      </p:to>
                                    </p:set>
                                    <p:animEffect transition="in" filter="fade">
                                      <p:cBhvr>
                                        <p:cTn id="7" dur="500"/>
                                        <p:tgtEl>
                                          <p:spTgt spid="376"/>
                                        </p:tgtEl>
                                      </p:cBhvr>
                                    </p:animEffect>
                                  </p:childTnLst>
                                </p:cTn>
                              </p:par>
                              <p:par>
                                <p:cTn id="8" presetID="10" presetClass="entr" presetSubtype="0" fill="hold" nodeType="withEffect">
                                  <p:stCondLst>
                                    <p:cond delay="0"/>
                                  </p:stCondLst>
                                  <p:childTnLst>
                                    <p:set>
                                      <p:cBhvr>
                                        <p:cTn id="9" dur="1" fill="hold">
                                          <p:stCondLst>
                                            <p:cond delay="0"/>
                                          </p:stCondLst>
                                        </p:cTn>
                                        <p:tgtEl>
                                          <p:spTgt spid="338"/>
                                        </p:tgtEl>
                                        <p:attrNameLst>
                                          <p:attrName>style.visibility</p:attrName>
                                        </p:attrNameLst>
                                      </p:cBhvr>
                                      <p:to>
                                        <p:strVal val="visible"/>
                                      </p:to>
                                    </p:set>
                                    <p:animEffect transition="in" filter="fade">
                                      <p:cBhvr>
                                        <p:cTn id="10" dur="500"/>
                                        <p:tgtEl>
                                          <p:spTgt spid="338"/>
                                        </p:tgtEl>
                                      </p:cBhvr>
                                    </p:animEffect>
                                  </p:childTnLst>
                                </p:cTn>
                              </p:par>
                              <p:par>
                                <p:cTn id="11" presetID="10" presetClass="entr" presetSubtype="0" fill="hold" nodeType="withEffect">
                                  <p:stCondLst>
                                    <p:cond delay="0"/>
                                  </p:stCondLst>
                                  <p:childTnLst>
                                    <p:set>
                                      <p:cBhvr>
                                        <p:cTn id="12" dur="1" fill="hold">
                                          <p:stCondLst>
                                            <p:cond delay="0"/>
                                          </p:stCondLst>
                                        </p:cTn>
                                        <p:tgtEl>
                                          <p:spTgt spid="366"/>
                                        </p:tgtEl>
                                        <p:attrNameLst>
                                          <p:attrName>style.visibility</p:attrName>
                                        </p:attrNameLst>
                                      </p:cBhvr>
                                      <p:to>
                                        <p:strVal val="visible"/>
                                      </p:to>
                                    </p:set>
                                    <p:animEffect transition="in" filter="fade">
                                      <p:cBhvr>
                                        <p:cTn id="13" dur="500"/>
                                        <p:tgtEl>
                                          <p:spTgt spid="366"/>
                                        </p:tgtEl>
                                      </p:cBhvr>
                                    </p:animEffect>
                                  </p:childTnLst>
                                </p:cTn>
                              </p:par>
                              <p:par>
                                <p:cTn id="14" presetID="10" presetClass="entr" presetSubtype="0" fill="hold" nodeType="withEffect">
                                  <p:stCondLst>
                                    <p:cond delay="0"/>
                                  </p:stCondLst>
                                  <p:childTnLst>
                                    <p:set>
                                      <p:cBhvr>
                                        <p:cTn id="15" dur="1" fill="hold">
                                          <p:stCondLst>
                                            <p:cond delay="0"/>
                                          </p:stCondLst>
                                        </p:cTn>
                                        <p:tgtEl>
                                          <p:spTgt spid="368"/>
                                        </p:tgtEl>
                                        <p:attrNameLst>
                                          <p:attrName>style.visibility</p:attrName>
                                        </p:attrNameLst>
                                      </p:cBhvr>
                                      <p:to>
                                        <p:strVal val="visible"/>
                                      </p:to>
                                    </p:set>
                                    <p:animEffect transition="in" filter="fade">
                                      <p:cBhvr>
                                        <p:cTn id="16" dur="500"/>
                                        <p:tgtEl>
                                          <p:spTgt spid="368"/>
                                        </p:tgtEl>
                                      </p:cBhvr>
                                    </p:animEffect>
                                  </p:childTnLst>
                                </p:cTn>
                              </p:par>
                              <p:par>
                                <p:cTn id="17" presetID="10" presetClass="entr" presetSubtype="0" fill="hold" nodeType="withEffect">
                                  <p:stCondLst>
                                    <p:cond delay="0"/>
                                  </p:stCondLst>
                                  <p:childTnLst>
                                    <p:set>
                                      <p:cBhvr>
                                        <p:cTn id="18" dur="1" fill="hold">
                                          <p:stCondLst>
                                            <p:cond delay="0"/>
                                          </p:stCondLst>
                                        </p:cTn>
                                        <p:tgtEl>
                                          <p:spTgt spid="370"/>
                                        </p:tgtEl>
                                        <p:attrNameLst>
                                          <p:attrName>style.visibility</p:attrName>
                                        </p:attrNameLst>
                                      </p:cBhvr>
                                      <p:to>
                                        <p:strVal val="visible"/>
                                      </p:to>
                                    </p:set>
                                    <p:animEffect transition="in" filter="fade">
                                      <p:cBhvr>
                                        <p:cTn id="19" dur="500"/>
                                        <p:tgtEl>
                                          <p:spTgt spid="370"/>
                                        </p:tgtEl>
                                      </p:cBhvr>
                                    </p:animEffect>
                                  </p:childTnLst>
                                </p:cTn>
                              </p:par>
                              <p:par>
                                <p:cTn id="20" presetID="10" presetClass="entr" presetSubtype="0" fill="hold" nodeType="withEffect">
                                  <p:stCondLst>
                                    <p:cond delay="0"/>
                                  </p:stCondLst>
                                  <p:childTnLst>
                                    <p:set>
                                      <p:cBhvr>
                                        <p:cTn id="21" dur="1" fill="hold">
                                          <p:stCondLst>
                                            <p:cond delay="0"/>
                                          </p:stCondLst>
                                        </p:cTn>
                                        <p:tgtEl>
                                          <p:spTgt spid="336"/>
                                        </p:tgtEl>
                                        <p:attrNameLst>
                                          <p:attrName>style.visibility</p:attrName>
                                        </p:attrNameLst>
                                      </p:cBhvr>
                                      <p:to>
                                        <p:strVal val="visible"/>
                                      </p:to>
                                    </p:set>
                                    <p:animEffect transition="in" filter="fade">
                                      <p:cBhvr>
                                        <p:cTn id="22" dur="500"/>
                                        <p:tgtEl>
                                          <p:spTgt spid="336"/>
                                        </p:tgtEl>
                                      </p:cBhvr>
                                    </p:animEffect>
                                  </p:childTnLst>
                                </p:cTn>
                              </p:par>
                              <p:par>
                                <p:cTn id="23" presetID="10" presetClass="entr" presetSubtype="0" fill="hold" nodeType="withEffect">
                                  <p:stCondLst>
                                    <p:cond delay="0"/>
                                  </p:stCondLst>
                                  <p:childTnLst>
                                    <p:set>
                                      <p:cBhvr>
                                        <p:cTn id="24" dur="1" fill="hold">
                                          <p:stCondLst>
                                            <p:cond delay="0"/>
                                          </p:stCondLst>
                                        </p:cTn>
                                        <p:tgtEl>
                                          <p:spTgt spid="355"/>
                                        </p:tgtEl>
                                        <p:attrNameLst>
                                          <p:attrName>style.visibility</p:attrName>
                                        </p:attrNameLst>
                                      </p:cBhvr>
                                      <p:to>
                                        <p:strVal val="visible"/>
                                      </p:to>
                                    </p:set>
                                    <p:animEffect transition="in" filter="fade">
                                      <p:cBhvr>
                                        <p:cTn id="25" dur="500"/>
                                        <p:tgtEl>
                                          <p:spTgt spid="355"/>
                                        </p:tgtEl>
                                      </p:cBhvr>
                                    </p:animEffect>
                                  </p:childTnLst>
                                </p:cTn>
                              </p:par>
                              <p:par>
                                <p:cTn id="26" presetID="10" presetClass="entr" presetSubtype="0" fill="hold" nodeType="withEffect">
                                  <p:stCondLst>
                                    <p:cond delay="0"/>
                                  </p:stCondLst>
                                  <p:childTnLst>
                                    <p:set>
                                      <p:cBhvr>
                                        <p:cTn id="27" dur="1" fill="hold">
                                          <p:stCondLst>
                                            <p:cond delay="0"/>
                                          </p:stCondLst>
                                        </p:cTn>
                                        <p:tgtEl>
                                          <p:spTgt spid="357"/>
                                        </p:tgtEl>
                                        <p:attrNameLst>
                                          <p:attrName>style.visibility</p:attrName>
                                        </p:attrNameLst>
                                      </p:cBhvr>
                                      <p:to>
                                        <p:strVal val="visible"/>
                                      </p:to>
                                    </p:set>
                                    <p:animEffect transition="in" filter="fade">
                                      <p:cBhvr>
                                        <p:cTn id="28" dur="500"/>
                                        <p:tgtEl>
                                          <p:spTgt spid="357"/>
                                        </p:tgtEl>
                                      </p:cBhvr>
                                    </p:animEffect>
                                  </p:childTnLst>
                                </p:cTn>
                              </p:par>
                              <p:par>
                                <p:cTn id="29" presetID="10" presetClass="entr" presetSubtype="0" fill="hold" nodeType="withEffect">
                                  <p:stCondLst>
                                    <p:cond delay="0"/>
                                  </p:stCondLst>
                                  <p:childTnLst>
                                    <p:set>
                                      <p:cBhvr>
                                        <p:cTn id="30" dur="1" fill="hold">
                                          <p:stCondLst>
                                            <p:cond delay="0"/>
                                          </p:stCondLst>
                                        </p:cTn>
                                        <p:tgtEl>
                                          <p:spTgt spid="361"/>
                                        </p:tgtEl>
                                        <p:attrNameLst>
                                          <p:attrName>style.visibility</p:attrName>
                                        </p:attrNameLst>
                                      </p:cBhvr>
                                      <p:to>
                                        <p:strVal val="visible"/>
                                      </p:to>
                                    </p:set>
                                    <p:animEffect transition="in" filter="fade">
                                      <p:cBhvr>
                                        <p:cTn id="31" dur="500"/>
                                        <p:tgtEl>
                                          <p:spTgt spid="361"/>
                                        </p:tgtEl>
                                      </p:cBhvr>
                                    </p:animEffect>
                                  </p:childTnLst>
                                </p:cTn>
                              </p:par>
                              <p:par>
                                <p:cTn id="32" presetID="10" presetClass="entr" presetSubtype="0" fill="hold" nodeType="withEffect">
                                  <p:stCondLst>
                                    <p:cond delay="0"/>
                                  </p:stCondLst>
                                  <p:childTnLst>
                                    <p:set>
                                      <p:cBhvr>
                                        <p:cTn id="33" dur="1" fill="hold">
                                          <p:stCondLst>
                                            <p:cond delay="0"/>
                                          </p:stCondLst>
                                        </p:cTn>
                                        <p:tgtEl>
                                          <p:spTgt spid="349"/>
                                        </p:tgtEl>
                                        <p:attrNameLst>
                                          <p:attrName>style.visibility</p:attrName>
                                        </p:attrNameLst>
                                      </p:cBhvr>
                                      <p:to>
                                        <p:strVal val="visible"/>
                                      </p:to>
                                    </p:set>
                                    <p:animEffect transition="in" filter="fade">
                                      <p:cBhvr>
                                        <p:cTn id="34" dur="500"/>
                                        <p:tgtEl>
                                          <p:spTgt spid="349"/>
                                        </p:tgtEl>
                                      </p:cBhvr>
                                    </p:animEffect>
                                  </p:childTnLst>
                                </p:cTn>
                              </p:par>
                              <p:par>
                                <p:cTn id="35" presetID="10" presetClass="entr" presetSubtype="0" fill="hold" nodeType="withEffect">
                                  <p:stCondLst>
                                    <p:cond delay="0"/>
                                  </p:stCondLst>
                                  <p:childTnLst>
                                    <p:set>
                                      <p:cBhvr>
                                        <p:cTn id="36" dur="1" fill="hold">
                                          <p:stCondLst>
                                            <p:cond delay="0"/>
                                          </p:stCondLst>
                                        </p:cTn>
                                        <p:tgtEl>
                                          <p:spTgt spid="358"/>
                                        </p:tgtEl>
                                        <p:attrNameLst>
                                          <p:attrName>style.visibility</p:attrName>
                                        </p:attrNameLst>
                                      </p:cBhvr>
                                      <p:to>
                                        <p:strVal val="visible"/>
                                      </p:to>
                                    </p:set>
                                    <p:animEffect transition="in" filter="fade">
                                      <p:cBhvr>
                                        <p:cTn id="37" dur="500"/>
                                        <p:tgtEl>
                                          <p:spTgt spid="358"/>
                                        </p:tgtEl>
                                      </p:cBhvr>
                                    </p:animEffect>
                                  </p:childTnLst>
                                </p:cTn>
                              </p:par>
                              <p:par>
                                <p:cTn id="38" presetID="10" presetClass="entr" presetSubtype="0" fill="hold" nodeType="withEffect">
                                  <p:stCondLst>
                                    <p:cond delay="0"/>
                                  </p:stCondLst>
                                  <p:childTnLst>
                                    <p:set>
                                      <p:cBhvr>
                                        <p:cTn id="39" dur="1" fill="hold">
                                          <p:stCondLst>
                                            <p:cond delay="0"/>
                                          </p:stCondLst>
                                        </p:cTn>
                                        <p:tgtEl>
                                          <p:spTgt spid="367"/>
                                        </p:tgtEl>
                                        <p:attrNameLst>
                                          <p:attrName>style.visibility</p:attrName>
                                        </p:attrNameLst>
                                      </p:cBhvr>
                                      <p:to>
                                        <p:strVal val="visible"/>
                                      </p:to>
                                    </p:set>
                                    <p:animEffect transition="in" filter="fade">
                                      <p:cBhvr>
                                        <p:cTn id="40" dur="500"/>
                                        <p:tgtEl>
                                          <p:spTgt spid="367"/>
                                        </p:tgtEl>
                                      </p:cBhvr>
                                    </p:animEffect>
                                  </p:childTnLst>
                                </p:cTn>
                              </p:par>
                              <p:par>
                                <p:cTn id="41" presetID="10" presetClass="entr" presetSubtype="0" fill="hold" nodeType="withEffect">
                                  <p:stCondLst>
                                    <p:cond delay="0"/>
                                  </p:stCondLst>
                                  <p:childTnLst>
                                    <p:set>
                                      <p:cBhvr>
                                        <p:cTn id="42" dur="1" fill="hold">
                                          <p:stCondLst>
                                            <p:cond delay="0"/>
                                          </p:stCondLst>
                                        </p:cTn>
                                        <p:tgtEl>
                                          <p:spTgt spid="335"/>
                                        </p:tgtEl>
                                        <p:attrNameLst>
                                          <p:attrName>style.visibility</p:attrName>
                                        </p:attrNameLst>
                                      </p:cBhvr>
                                      <p:to>
                                        <p:strVal val="visible"/>
                                      </p:to>
                                    </p:set>
                                    <p:animEffect transition="in" filter="fade">
                                      <p:cBhvr>
                                        <p:cTn id="43" dur="500"/>
                                        <p:tgtEl>
                                          <p:spTgt spid="335"/>
                                        </p:tgtEl>
                                      </p:cBhvr>
                                    </p:animEffect>
                                  </p:childTnLst>
                                </p:cTn>
                              </p:par>
                              <p:par>
                                <p:cTn id="44" presetID="10" presetClass="entr" presetSubtype="0" fill="hold" nodeType="withEffect">
                                  <p:stCondLst>
                                    <p:cond delay="0"/>
                                  </p:stCondLst>
                                  <p:childTnLst>
                                    <p:set>
                                      <p:cBhvr>
                                        <p:cTn id="45" dur="1" fill="hold">
                                          <p:stCondLst>
                                            <p:cond delay="0"/>
                                          </p:stCondLst>
                                        </p:cTn>
                                        <p:tgtEl>
                                          <p:spTgt spid="341"/>
                                        </p:tgtEl>
                                        <p:attrNameLst>
                                          <p:attrName>style.visibility</p:attrName>
                                        </p:attrNameLst>
                                      </p:cBhvr>
                                      <p:to>
                                        <p:strVal val="visible"/>
                                      </p:to>
                                    </p:set>
                                    <p:animEffect transition="in" filter="fade">
                                      <p:cBhvr>
                                        <p:cTn id="46" dur="500"/>
                                        <p:tgtEl>
                                          <p:spTgt spid="341"/>
                                        </p:tgtEl>
                                      </p:cBhvr>
                                    </p:animEffect>
                                  </p:childTnLst>
                                </p:cTn>
                              </p:par>
                              <p:par>
                                <p:cTn id="47" presetID="10" presetClass="entr" presetSubtype="0" fill="hold" nodeType="withEffect">
                                  <p:stCondLst>
                                    <p:cond delay="0"/>
                                  </p:stCondLst>
                                  <p:childTnLst>
                                    <p:set>
                                      <p:cBhvr>
                                        <p:cTn id="48" dur="1" fill="hold">
                                          <p:stCondLst>
                                            <p:cond delay="0"/>
                                          </p:stCondLst>
                                        </p:cTn>
                                        <p:tgtEl>
                                          <p:spTgt spid="356"/>
                                        </p:tgtEl>
                                        <p:attrNameLst>
                                          <p:attrName>style.visibility</p:attrName>
                                        </p:attrNameLst>
                                      </p:cBhvr>
                                      <p:to>
                                        <p:strVal val="visible"/>
                                      </p:to>
                                    </p:set>
                                    <p:animEffect transition="in" filter="fade">
                                      <p:cBhvr>
                                        <p:cTn id="49" dur="500"/>
                                        <p:tgtEl>
                                          <p:spTgt spid="356"/>
                                        </p:tgtEl>
                                      </p:cBhvr>
                                    </p:animEffect>
                                  </p:childTnLst>
                                </p:cTn>
                              </p:par>
                              <p:par>
                                <p:cTn id="50" presetID="10" presetClass="entr" presetSubtype="0" fill="hold" nodeType="withEffect">
                                  <p:stCondLst>
                                    <p:cond delay="0"/>
                                  </p:stCondLst>
                                  <p:childTnLst>
                                    <p:set>
                                      <p:cBhvr>
                                        <p:cTn id="51" dur="1" fill="hold">
                                          <p:stCondLst>
                                            <p:cond delay="0"/>
                                          </p:stCondLst>
                                        </p:cTn>
                                        <p:tgtEl>
                                          <p:spTgt spid="337"/>
                                        </p:tgtEl>
                                        <p:attrNameLst>
                                          <p:attrName>style.visibility</p:attrName>
                                        </p:attrNameLst>
                                      </p:cBhvr>
                                      <p:to>
                                        <p:strVal val="visible"/>
                                      </p:to>
                                    </p:set>
                                    <p:animEffect transition="in" filter="fade">
                                      <p:cBhvr>
                                        <p:cTn id="52" dur="500"/>
                                        <p:tgtEl>
                                          <p:spTgt spid="337"/>
                                        </p:tgtEl>
                                      </p:cBhvr>
                                    </p:animEffect>
                                  </p:childTnLst>
                                </p:cTn>
                              </p:par>
                              <p:par>
                                <p:cTn id="53" presetID="10" presetClass="entr" presetSubtype="0" fill="hold" nodeType="withEffect">
                                  <p:stCondLst>
                                    <p:cond delay="0"/>
                                  </p:stCondLst>
                                  <p:childTnLst>
                                    <p:set>
                                      <p:cBhvr>
                                        <p:cTn id="54" dur="1" fill="hold">
                                          <p:stCondLst>
                                            <p:cond delay="0"/>
                                          </p:stCondLst>
                                        </p:cTn>
                                        <p:tgtEl>
                                          <p:spTgt spid="354"/>
                                        </p:tgtEl>
                                        <p:attrNameLst>
                                          <p:attrName>style.visibility</p:attrName>
                                        </p:attrNameLst>
                                      </p:cBhvr>
                                      <p:to>
                                        <p:strVal val="visible"/>
                                      </p:to>
                                    </p:set>
                                    <p:animEffect transition="in" filter="fade">
                                      <p:cBhvr>
                                        <p:cTn id="55" dur="500"/>
                                        <p:tgtEl>
                                          <p:spTgt spid="354"/>
                                        </p:tgtEl>
                                      </p:cBhvr>
                                    </p:animEffect>
                                  </p:childTnLst>
                                </p:cTn>
                              </p:par>
                              <p:par>
                                <p:cTn id="56" presetID="10" presetClass="entr" presetSubtype="0" fill="hold" nodeType="withEffect">
                                  <p:stCondLst>
                                    <p:cond delay="0"/>
                                  </p:stCondLst>
                                  <p:childTnLst>
                                    <p:set>
                                      <p:cBhvr>
                                        <p:cTn id="57" dur="1" fill="hold">
                                          <p:stCondLst>
                                            <p:cond delay="0"/>
                                          </p:stCondLst>
                                        </p:cTn>
                                        <p:tgtEl>
                                          <p:spTgt spid="334"/>
                                        </p:tgtEl>
                                        <p:attrNameLst>
                                          <p:attrName>style.visibility</p:attrName>
                                        </p:attrNameLst>
                                      </p:cBhvr>
                                      <p:to>
                                        <p:strVal val="visible"/>
                                      </p:to>
                                    </p:set>
                                    <p:animEffect transition="in" filter="fade">
                                      <p:cBhvr>
                                        <p:cTn id="58" dur="500"/>
                                        <p:tgtEl>
                                          <p:spTgt spid="334"/>
                                        </p:tgtEl>
                                      </p:cBhvr>
                                    </p:animEffect>
                                  </p:childTnLst>
                                </p:cTn>
                              </p:par>
                              <p:par>
                                <p:cTn id="59" presetID="10" presetClass="entr" presetSubtype="0" fill="hold" nodeType="withEffect">
                                  <p:stCondLst>
                                    <p:cond delay="0"/>
                                  </p:stCondLst>
                                  <p:childTnLst>
                                    <p:set>
                                      <p:cBhvr>
                                        <p:cTn id="60" dur="1" fill="hold">
                                          <p:stCondLst>
                                            <p:cond delay="0"/>
                                          </p:stCondLst>
                                        </p:cTn>
                                        <p:tgtEl>
                                          <p:spTgt spid="359"/>
                                        </p:tgtEl>
                                        <p:attrNameLst>
                                          <p:attrName>style.visibility</p:attrName>
                                        </p:attrNameLst>
                                      </p:cBhvr>
                                      <p:to>
                                        <p:strVal val="visible"/>
                                      </p:to>
                                    </p:set>
                                    <p:animEffect transition="in" filter="fade">
                                      <p:cBhvr>
                                        <p:cTn id="61" dur="500"/>
                                        <p:tgtEl>
                                          <p:spTgt spid="359"/>
                                        </p:tgtEl>
                                      </p:cBhvr>
                                    </p:animEffect>
                                  </p:childTnLst>
                                </p:cTn>
                              </p:par>
                              <p:par>
                                <p:cTn id="62" presetID="10" presetClass="entr" presetSubtype="0" fill="hold" nodeType="withEffect">
                                  <p:stCondLst>
                                    <p:cond delay="0"/>
                                  </p:stCondLst>
                                  <p:childTnLst>
                                    <p:set>
                                      <p:cBhvr>
                                        <p:cTn id="63" dur="1" fill="hold">
                                          <p:stCondLst>
                                            <p:cond delay="0"/>
                                          </p:stCondLst>
                                        </p:cTn>
                                        <p:tgtEl>
                                          <p:spTgt spid="360"/>
                                        </p:tgtEl>
                                        <p:attrNameLst>
                                          <p:attrName>style.visibility</p:attrName>
                                        </p:attrNameLst>
                                      </p:cBhvr>
                                      <p:to>
                                        <p:strVal val="visible"/>
                                      </p:to>
                                    </p:set>
                                    <p:animEffect transition="in" filter="fade">
                                      <p:cBhvr>
                                        <p:cTn id="64" dur="500"/>
                                        <p:tgtEl>
                                          <p:spTgt spid="360"/>
                                        </p:tgtEl>
                                      </p:cBhvr>
                                    </p:animEffect>
                                  </p:childTnLst>
                                </p:cTn>
                              </p:par>
                              <p:par>
                                <p:cTn id="65" presetID="10" presetClass="entr" presetSubtype="0" fill="hold" nodeType="withEffect">
                                  <p:stCondLst>
                                    <p:cond delay="0"/>
                                  </p:stCondLst>
                                  <p:childTnLst>
                                    <p:set>
                                      <p:cBhvr>
                                        <p:cTn id="66" dur="1" fill="hold">
                                          <p:stCondLst>
                                            <p:cond delay="0"/>
                                          </p:stCondLst>
                                        </p:cTn>
                                        <p:tgtEl>
                                          <p:spTgt spid="369"/>
                                        </p:tgtEl>
                                        <p:attrNameLst>
                                          <p:attrName>style.visibility</p:attrName>
                                        </p:attrNameLst>
                                      </p:cBhvr>
                                      <p:to>
                                        <p:strVal val="visible"/>
                                      </p:to>
                                    </p:set>
                                    <p:animEffect transition="in" filter="fade">
                                      <p:cBhvr>
                                        <p:cTn id="67" dur="500"/>
                                        <p:tgtEl>
                                          <p:spTgt spid="369"/>
                                        </p:tgtEl>
                                      </p:cBhvr>
                                    </p:animEffect>
                                  </p:childTnLst>
                                </p:cTn>
                              </p:par>
                              <p:par>
                                <p:cTn id="68" presetID="10" presetClass="entr" presetSubtype="0" fill="hold" nodeType="withEffect">
                                  <p:stCondLst>
                                    <p:cond delay="0"/>
                                  </p:stCondLst>
                                  <p:childTnLst>
                                    <p:set>
                                      <p:cBhvr>
                                        <p:cTn id="69" dur="1" fill="hold">
                                          <p:stCondLst>
                                            <p:cond delay="0"/>
                                          </p:stCondLst>
                                        </p:cTn>
                                        <p:tgtEl>
                                          <p:spTgt spid="371"/>
                                        </p:tgtEl>
                                        <p:attrNameLst>
                                          <p:attrName>style.visibility</p:attrName>
                                        </p:attrNameLst>
                                      </p:cBhvr>
                                      <p:to>
                                        <p:strVal val="visible"/>
                                      </p:to>
                                    </p:set>
                                    <p:animEffect transition="in" filter="fade">
                                      <p:cBhvr>
                                        <p:cTn id="70" dur="500"/>
                                        <p:tgtEl>
                                          <p:spTgt spid="371"/>
                                        </p:tgtEl>
                                      </p:cBhvr>
                                    </p:animEffect>
                                  </p:childTnLst>
                                </p:cTn>
                              </p:par>
                              <p:par>
                                <p:cTn id="71" presetID="10" presetClass="entr" presetSubtype="0" fill="hold" nodeType="withEffect">
                                  <p:stCondLst>
                                    <p:cond delay="0"/>
                                  </p:stCondLst>
                                  <p:childTnLst>
                                    <p:set>
                                      <p:cBhvr>
                                        <p:cTn id="72" dur="1" fill="hold">
                                          <p:stCondLst>
                                            <p:cond delay="0"/>
                                          </p:stCondLst>
                                        </p:cTn>
                                        <p:tgtEl>
                                          <p:spTgt spid="348"/>
                                        </p:tgtEl>
                                        <p:attrNameLst>
                                          <p:attrName>style.visibility</p:attrName>
                                        </p:attrNameLst>
                                      </p:cBhvr>
                                      <p:to>
                                        <p:strVal val="visible"/>
                                      </p:to>
                                    </p:set>
                                    <p:animEffect transition="in" filter="fade">
                                      <p:cBhvr>
                                        <p:cTn id="73" dur="500"/>
                                        <p:tgtEl>
                                          <p:spTgt spid="348"/>
                                        </p:tgtEl>
                                      </p:cBhvr>
                                    </p:animEffect>
                                  </p:childTnLst>
                                </p:cTn>
                              </p:par>
                              <p:par>
                                <p:cTn id="74" presetID="10" presetClass="entr" presetSubtype="0" fill="hold" nodeType="withEffect">
                                  <p:stCondLst>
                                    <p:cond delay="0"/>
                                  </p:stCondLst>
                                  <p:childTnLst>
                                    <p:set>
                                      <p:cBhvr>
                                        <p:cTn id="75" dur="1" fill="hold">
                                          <p:stCondLst>
                                            <p:cond delay="0"/>
                                          </p:stCondLst>
                                        </p:cTn>
                                        <p:tgtEl>
                                          <p:spTgt spid="342"/>
                                        </p:tgtEl>
                                        <p:attrNameLst>
                                          <p:attrName>style.visibility</p:attrName>
                                        </p:attrNameLst>
                                      </p:cBhvr>
                                      <p:to>
                                        <p:strVal val="visible"/>
                                      </p:to>
                                    </p:set>
                                    <p:animEffect transition="in" filter="fade">
                                      <p:cBhvr>
                                        <p:cTn id="76" dur="500"/>
                                        <p:tgtEl>
                                          <p:spTgt spid="342"/>
                                        </p:tgtEl>
                                      </p:cBhvr>
                                    </p:animEffect>
                                  </p:childTnLst>
                                </p:cTn>
                              </p:par>
                              <p:par>
                                <p:cTn id="77" presetID="10" presetClass="entr" presetSubtype="0" fill="hold" nodeType="withEffect">
                                  <p:stCondLst>
                                    <p:cond delay="0"/>
                                  </p:stCondLst>
                                  <p:childTnLst>
                                    <p:set>
                                      <p:cBhvr>
                                        <p:cTn id="78" dur="1" fill="hold">
                                          <p:stCondLst>
                                            <p:cond delay="0"/>
                                          </p:stCondLst>
                                        </p:cTn>
                                        <p:tgtEl>
                                          <p:spTgt spid="343"/>
                                        </p:tgtEl>
                                        <p:attrNameLst>
                                          <p:attrName>style.visibility</p:attrName>
                                        </p:attrNameLst>
                                      </p:cBhvr>
                                      <p:to>
                                        <p:strVal val="visible"/>
                                      </p:to>
                                    </p:set>
                                    <p:animEffect transition="in" filter="fade">
                                      <p:cBhvr>
                                        <p:cTn id="79" dur="500"/>
                                        <p:tgtEl>
                                          <p:spTgt spid="343"/>
                                        </p:tgtEl>
                                      </p:cBhvr>
                                    </p:animEffect>
                                  </p:childTnLst>
                                </p:cTn>
                              </p:par>
                              <p:par>
                                <p:cTn id="80" presetID="10" presetClass="entr" presetSubtype="0" fill="hold" nodeType="withEffect">
                                  <p:stCondLst>
                                    <p:cond delay="0"/>
                                  </p:stCondLst>
                                  <p:childTnLst>
                                    <p:set>
                                      <p:cBhvr>
                                        <p:cTn id="81" dur="1" fill="hold">
                                          <p:stCondLst>
                                            <p:cond delay="0"/>
                                          </p:stCondLst>
                                        </p:cTn>
                                        <p:tgtEl>
                                          <p:spTgt spid="344"/>
                                        </p:tgtEl>
                                        <p:attrNameLst>
                                          <p:attrName>style.visibility</p:attrName>
                                        </p:attrNameLst>
                                      </p:cBhvr>
                                      <p:to>
                                        <p:strVal val="visible"/>
                                      </p:to>
                                    </p:set>
                                    <p:animEffect transition="in" filter="fade">
                                      <p:cBhvr>
                                        <p:cTn id="82" dur="500"/>
                                        <p:tgtEl>
                                          <p:spTgt spid="344"/>
                                        </p:tgtEl>
                                      </p:cBhvr>
                                    </p:animEffect>
                                  </p:childTnLst>
                                </p:cTn>
                              </p:par>
                              <p:par>
                                <p:cTn id="83" presetID="10" presetClass="entr" presetSubtype="0" fill="hold" nodeType="withEffect">
                                  <p:stCondLst>
                                    <p:cond delay="0"/>
                                  </p:stCondLst>
                                  <p:childTnLst>
                                    <p:set>
                                      <p:cBhvr>
                                        <p:cTn id="84" dur="1" fill="hold">
                                          <p:stCondLst>
                                            <p:cond delay="0"/>
                                          </p:stCondLst>
                                        </p:cTn>
                                        <p:tgtEl>
                                          <p:spTgt spid="333"/>
                                        </p:tgtEl>
                                        <p:attrNameLst>
                                          <p:attrName>style.visibility</p:attrName>
                                        </p:attrNameLst>
                                      </p:cBhvr>
                                      <p:to>
                                        <p:strVal val="visible"/>
                                      </p:to>
                                    </p:set>
                                    <p:animEffect transition="in" filter="fade">
                                      <p:cBhvr>
                                        <p:cTn id="85" dur="500"/>
                                        <p:tgtEl>
                                          <p:spTgt spid="333"/>
                                        </p:tgtEl>
                                      </p:cBhvr>
                                    </p:animEffect>
                                  </p:childTnLst>
                                </p:cTn>
                              </p:par>
                              <p:par>
                                <p:cTn id="86" presetID="10" presetClass="entr" presetSubtype="0" fill="hold" nodeType="withEffect">
                                  <p:stCondLst>
                                    <p:cond delay="0"/>
                                  </p:stCondLst>
                                  <p:childTnLst>
                                    <p:set>
                                      <p:cBhvr>
                                        <p:cTn id="87" dur="1" fill="hold">
                                          <p:stCondLst>
                                            <p:cond delay="0"/>
                                          </p:stCondLst>
                                        </p:cTn>
                                        <p:tgtEl>
                                          <p:spTgt spid="345"/>
                                        </p:tgtEl>
                                        <p:attrNameLst>
                                          <p:attrName>style.visibility</p:attrName>
                                        </p:attrNameLst>
                                      </p:cBhvr>
                                      <p:to>
                                        <p:strVal val="visible"/>
                                      </p:to>
                                    </p:set>
                                    <p:animEffect transition="in" filter="fade">
                                      <p:cBhvr>
                                        <p:cTn id="88" dur="500"/>
                                        <p:tgtEl>
                                          <p:spTgt spid="345"/>
                                        </p:tgtEl>
                                      </p:cBhvr>
                                    </p:animEffect>
                                  </p:childTnLst>
                                </p:cTn>
                              </p:par>
                              <p:par>
                                <p:cTn id="89" presetID="10" presetClass="entr" presetSubtype="0" fill="hold" nodeType="withEffect">
                                  <p:stCondLst>
                                    <p:cond delay="0"/>
                                  </p:stCondLst>
                                  <p:childTnLst>
                                    <p:set>
                                      <p:cBhvr>
                                        <p:cTn id="90" dur="1" fill="hold">
                                          <p:stCondLst>
                                            <p:cond delay="0"/>
                                          </p:stCondLst>
                                        </p:cTn>
                                        <p:tgtEl>
                                          <p:spTgt spid="339"/>
                                        </p:tgtEl>
                                        <p:attrNameLst>
                                          <p:attrName>style.visibility</p:attrName>
                                        </p:attrNameLst>
                                      </p:cBhvr>
                                      <p:to>
                                        <p:strVal val="visible"/>
                                      </p:to>
                                    </p:set>
                                    <p:animEffect transition="in" filter="fade">
                                      <p:cBhvr>
                                        <p:cTn id="91" dur="500"/>
                                        <p:tgtEl>
                                          <p:spTgt spid="339"/>
                                        </p:tgtEl>
                                      </p:cBhvr>
                                    </p:animEffect>
                                  </p:childTnLst>
                                </p:cTn>
                              </p:par>
                              <p:par>
                                <p:cTn id="92" presetID="10" presetClass="entr" presetSubtype="0" fill="hold" nodeType="withEffect">
                                  <p:stCondLst>
                                    <p:cond delay="0"/>
                                  </p:stCondLst>
                                  <p:childTnLst>
                                    <p:set>
                                      <p:cBhvr>
                                        <p:cTn id="93" dur="1" fill="hold">
                                          <p:stCondLst>
                                            <p:cond delay="0"/>
                                          </p:stCondLst>
                                        </p:cTn>
                                        <p:tgtEl>
                                          <p:spTgt spid="347"/>
                                        </p:tgtEl>
                                        <p:attrNameLst>
                                          <p:attrName>style.visibility</p:attrName>
                                        </p:attrNameLst>
                                      </p:cBhvr>
                                      <p:to>
                                        <p:strVal val="visible"/>
                                      </p:to>
                                    </p:set>
                                    <p:animEffect transition="in" filter="fade">
                                      <p:cBhvr>
                                        <p:cTn id="94" dur="500"/>
                                        <p:tgtEl>
                                          <p:spTgt spid="347"/>
                                        </p:tgtEl>
                                      </p:cBhvr>
                                    </p:animEffect>
                                  </p:childTnLst>
                                </p:cTn>
                              </p:par>
                              <p:par>
                                <p:cTn id="95" presetID="10" presetClass="entr" presetSubtype="0" fill="hold" nodeType="withEffect">
                                  <p:stCondLst>
                                    <p:cond delay="0"/>
                                  </p:stCondLst>
                                  <p:childTnLst>
                                    <p:set>
                                      <p:cBhvr>
                                        <p:cTn id="96" dur="1" fill="hold">
                                          <p:stCondLst>
                                            <p:cond delay="0"/>
                                          </p:stCondLst>
                                        </p:cTn>
                                        <p:tgtEl>
                                          <p:spTgt spid="346"/>
                                        </p:tgtEl>
                                        <p:attrNameLst>
                                          <p:attrName>style.visibility</p:attrName>
                                        </p:attrNameLst>
                                      </p:cBhvr>
                                      <p:to>
                                        <p:strVal val="visible"/>
                                      </p:to>
                                    </p:set>
                                    <p:animEffect transition="in" filter="fade">
                                      <p:cBhvr>
                                        <p:cTn id="97" dur="500"/>
                                        <p:tgtEl>
                                          <p:spTgt spid="346"/>
                                        </p:tgtEl>
                                      </p:cBhvr>
                                    </p:animEffect>
                                  </p:childTnLst>
                                </p:cTn>
                              </p:par>
                              <p:par>
                                <p:cTn id="98" presetID="10" presetClass="entr" presetSubtype="0" fill="hold" nodeType="withEffect">
                                  <p:stCondLst>
                                    <p:cond delay="0"/>
                                  </p:stCondLst>
                                  <p:childTnLst>
                                    <p:set>
                                      <p:cBhvr>
                                        <p:cTn id="99" dur="1" fill="hold">
                                          <p:stCondLst>
                                            <p:cond delay="0"/>
                                          </p:stCondLst>
                                        </p:cTn>
                                        <p:tgtEl>
                                          <p:spTgt spid="350"/>
                                        </p:tgtEl>
                                        <p:attrNameLst>
                                          <p:attrName>style.visibility</p:attrName>
                                        </p:attrNameLst>
                                      </p:cBhvr>
                                      <p:to>
                                        <p:strVal val="visible"/>
                                      </p:to>
                                    </p:set>
                                    <p:animEffect transition="in" filter="fade">
                                      <p:cBhvr>
                                        <p:cTn id="100" dur="500"/>
                                        <p:tgtEl>
                                          <p:spTgt spid="350"/>
                                        </p:tgtEl>
                                      </p:cBhvr>
                                    </p:animEffect>
                                  </p:childTnLst>
                                </p:cTn>
                              </p:par>
                              <p:par>
                                <p:cTn id="101" presetID="10" presetClass="entr" presetSubtype="0" fill="hold" nodeType="withEffect">
                                  <p:stCondLst>
                                    <p:cond delay="0"/>
                                  </p:stCondLst>
                                  <p:childTnLst>
                                    <p:set>
                                      <p:cBhvr>
                                        <p:cTn id="102" dur="1" fill="hold">
                                          <p:stCondLst>
                                            <p:cond delay="0"/>
                                          </p:stCondLst>
                                        </p:cTn>
                                        <p:tgtEl>
                                          <p:spTgt spid="352"/>
                                        </p:tgtEl>
                                        <p:attrNameLst>
                                          <p:attrName>style.visibility</p:attrName>
                                        </p:attrNameLst>
                                      </p:cBhvr>
                                      <p:to>
                                        <p:strVal val="visible"/>
                                      </p:to>
                                    </p:set>
                                    <p:animEffect transition="in" filter="fade">
                                      <p:cBhvr>
                                        <p:cTn id="103" dur="500"/>
                                        <p:tgtEl>
                                          <p:spTgt spid="352"/>
                                        </p:tgtEl>
                                      </p:cBhvr>
                                    </p:animEffect>
                                  </p:childTnLst>
                                </p:cTn>
                              </p:par>
                              <p:par>
                                <p:cTn id="104" presetID="10" presetClass="entr" presetSubtype="0" fill="hold" nodeType="withEffect">
                                  <p:stCondLst>
                                    <p:cond delay="0"/>
                                  </p:stCondLst>
                                  <p:childTnLst>
                                    <p:set>
                                      <p:cBhvr>
                                        <p:cTn id="105" dur="1" fill="hold">
                                          <p:stCondLst>
                                            <p:cond delay="0"/>
                                          </p:stCondLst>
                                        </p:cTn>
                                        <p:tgtEl>
                                          <p:spTgt spid="351"/>
                                        </p:tgtEl>
                                        <p:attrNameLst>
                                          <p:attrName>style.visibility</p:attrName>
                                        </p:attrNameLst>
                                      </p:cBhvr>
                                      <p:to>
                                        <p:strVal val="visible"/>
                                      </p:to>
                                    </p:set>
                                    <p:animEffect transition="in" filter="fade">
                                      <p:cBhvr>
                                        <p:cTn id="106" dur="500"/>
                                        <p:tgtEl>
                                          <p:spTgt spid="351"/>
                                        </p:tgtEl>
                                      </p:cBhvr>
                                    </p:animEffect>
                                  </p:childTnLst>
                                </p:cTn>
                              </p:par>
                              <p:par>
                                <p:cTn id="107" presetID="10" presetClass="entr" presetSubtype="0" fill="hold" nodeType="withEffect">
                                  <p:stCondLst>
                                    <p:cond delay="0"/>
                                  </p:stCondLst>
                                  <p:childTnLst>
                                    <p:set>
                                      <p:cBhvr>
                                        <p:cTn id="108" dur="1" fill="hold">
                                          <p:stCondLst>
                                            <p:cond delay="0"/>
                                          </p:stCondLst>
                                        </p:cTn>
                                        <p:tgtEl>
                                          <p:spTgt spid="363"/>
                                        </p:tgtEl>
                                        <p:attrNameLst>
                                          <p:attrName>style.visibility</p:attrName>
                                        </p:attrNameLst>
                                      </p:cBhvr>
                                      <p:to>
                                        <p:strVal val="visible"/>
                                      </p:to>
                                    </p:set>
                                    <p:animEffect transition="in" filter="fade">
                                      <p:cBhvr>
                                        <p:cTn id="109" dur="500"/>
                                        <p:tgtEl>
                                          <p:spTgt spid="363"/>
                                        </p:tgtEl>
                                      </p:cBhvr>
                                    </p:animEffect>
                                  </p:childTnLst>
                                </p:cTn>
                              </p:par>
                              <p:par>
                                <p:cTn id="110" presetID="10" presetClass="entr" presetSubtype="0" fill="hold" nodeType="withEffect">
                                  <p:stCondLst>
                                    <p:cond delay="0"/>
                                  </p:stCondLst>
                                  <p:childTnLst>
                                    <p:set>
                                      <p:cBhvr>
                                        <p:cTn id="111" dur="1" fill="hold">
                                          <p:stCondLst>
                                            <p:cond delay="0"/>
                                          </p:stCondLst>
                                        </p:cTn>
                                        <p:tgtEl>
                                          <p:spTgt spid="353"/>
                                        </p:tgtEl>
                                        <p:attrNameLst>
                                          <p:attrName>style.visibility</p:attrName>
                                        </p:attrNameLst>
                                      </p:cBhvr>
                                      <p:to>
                                        <p:strVal val="visible"/>
                                      </p:to>
                                    </p:set>
                                    <p:animEffect transition="in" filter="fade">
                                      <p:cBhvr>
                                        <p:cTn id="112" dur="500"/>
                                        <p:tgtEl>
                                          <p:spTgt spid="353"/>
                                        </p:tgtEl>
                                      </p:cBhvr>
                                    </p:animEffect>
                                  </p:childTnLst>
                                </p:cTn>
                              </p:par>
                              <p:par>
                                <p:cTn id="113" presetID="10" presetClass="entr" presetSubtype="0" fill="hold" nodeType="withEffect">
                                  <p:stCondLst>
                                    <p:cond delay="0"/>
                                  </p:stCondLst>
                                  <p:childTnLst>
                                    <p:set>
                                      <p:cBhvr>
                                        <p:cTn id="114" dur="1" fill="hold">
                                          <p:stCondLst>
                                            <p:cond delay="0"/>
                                          </p:stCondLst>
                                        </p:cTn>
                                        <p:tgtEl>
                                          <p:spTgt spid="365"/>
                                        </p:tgtEl>
                                        <p:attrNameLst>
                                          <p:attrName>style.visibility</p:attrName>
                                        </p:attrNameLst>
                                      </p:cBhvr>
                                      <p:to>
                                        <p:strVal val="visible"/>
                                      </p:to>
                                    </p:set>
                                    <p:animEffect transition="in" filter="fade">
                                      <p:cBhvr>
                                        <p:cTn id="115" dur="500"/>
                                        <p:tgtEl>
                                          <p:spTgt spid="365"/>
                                        </p:tgtEl>
                                      </p:cBhvr>
                                    </p:animEffect>
                                  </p:childTnLst>
                                </p:cTn>
                              </p:par>
                              <p:par>
                                <p:cTn id="116" presetID="10" presetClass="entr" presetSubtype="0" fill="hold" nodeType="withEffect">
                                  <p:stCondLst>
                                    <p:cond delay="0"/>
                                  </p:stCondLst>
                                  <p:childTnLst>
                                    <p:set>
                                      <p:cBhvr>
                                        <p:cTn id="117" dur="1" fill="hold">
                                          <p:stCondLst>
                                            <p:cond delay="0"/>
                                          </p:stCondLst>
                                        </p:cTn>
                                        <p:tgtEl>
                                          <p:spTgt spid="340"/>
                                        </p:tgtEl>
                                        <p:attrNameLst>
                                          <p:attrName>style.visibility</p:attrName>
                                        </p:attrNameLst>
                                      </p:cBhvr>
                                      <p:to>
                                        <p:strVal val="visible"/>
                                      </p:to>
                                    </p:set>
                                    <p:animEffect transition="in" filter="fade">
                                      <p:cBhvr>
                                        <p:cTn id="118" dur="500"/>
                                        <p:tgtEl>
                                          <p:spTgt spid="340"/>
                                        </p:tgtEl>
                                      </p:cBhvr>
                                    </p:animEffect>
                                  </p:childTnLst>
                                </p:cTn>
                              </p:par>
                              <p:par>
                                <p:cTn id="119" presetID="10" presetClass="entr" presetSubtype="0" fill="hold" nodeType="withEffect">
                                  <p:stCondLst>
                                    <p:cond delay="0"/>
                                  </p:stCondLst>
                                  <p:childTnLst>
                                    <p:set>
                                      <p:cBhvr>
                                        <p:cTn id="120" dur="1" fill="hold">
                                          <p:stCondLst>
                                            <p:cond delay="0"/>
                                          </p:stCondLst>
                                        </p:cTn>
                                        <p:tgtEl>
                                          <p:spTgt spid="364"/>
                                        </p:tgtEl>
                                        <p:attrNameLst>
                                          <p:attrName>style.visibility</p:attrName>
                                        </p:attrNameLst>
                                      </p:cBhvr>
                                      <p:to>
                                        <p:strVal val="visible"/>
                                      </p:to>
                                    </p:set>
                                    <p:animEffect transition="in" filter="fade">
                                      <p:cBhvr>
                                        <p:cTn id="121" dur="500"/>
                                        <p:tgtEl>
                                          <p:spTgt spid="364"/>
                                        </p:tgtEl>
                                      </p:cBhvr>
                                    </p:animEffect>
                                  </p:childTnLst>
                                </p:cTn>
                              </p:par>
                              <p:par>
                                <p:cTn id="122" presetID="10" presetClass="entr" presetSubtype="0" fill="hold" nodeType="withEffect">
                                  <p:stCondLst>
                                    <p:cond delay="0"/>
                                  </p:stCondLst>
                                  <p:childTnLst>
                                    <p:set>
                                      <p:cBhvr>
                                        <p:cTn id="123" dur="1" fill="hold">
                                          <p:stCondLst>
                                            <p:cond delay="0"/>
                                          </p:stCondLst>
                                        </p:cTn>
                                        <p:tgtEl>
                                          <p:spTgt spid="375"/>
                                        </p:tgtEl>
                                        <p:attrNameLst>
                                          <p:attrName>style.visibility</p:attrName>
                                        </p:attrNameLst>
                                      </p:cBhvr>
                                      <p:to>
                                        <p:strVal val="visible"/>
                                      </p:to>
                                    </p:set>
                                    <p:animEffect transition="in" filter="fade">
                                      <p:cBhvr>
                                        <p:cTn id="124" dur="500"/>
                                        <p:tgtEl>
                                          <p:spTgt spid="375"/>
                                        </p:tgtEl>
                                      </p:cBhvr>
                                    </p:animEffect>
                                  </p:childTnLst>
                                </p:cTn>
                              </p:par>
                              <p:par>
                                <p:cTn id="125" presetID="10" presetClass="entr" presetSubtype="0" fill="hold" nodeType="withEffect">
                                  <p:stCondLst>
                                    <p:cond delay="0"/>
                                  </p:stCondLst>
                                  <p:childTnLst>
                                    <p:set>
                                      <p:cBhvr>
                                        <p:cTn id="126" dur="1" fill="hold">
                                          <p:stCondLst>
                                            <p:cond delay="0"/>
                                          </p:stCondLst>
                                        </p:cTn>
                                        <p:tgtEl>
                                          <p:spTgt spid="362"/>
                                        </p:tgtEl>
                                        <p:attrNameLst>
                                          <p:attrName>style.visibility</p:attrName>
                                        </p:attrNameLst>
                                      </p:cBhvr>
                                      <p:to>
                                        <p:strVal val="visible"/>
                                      </p:to>
                                    </p:set>
                                    <p:animEffect transition="in" filter="fade">
                                      <p:cBhvr>
                                        <p:cTn id="127" dur="500"/>
                                        <p:tgtEl>
                                          <p:spTgt spid="36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372"/>
                                        </p:tgtEl>
                                        <p:attrNameLst>
                                          <p:attrName>style.visibility</p:attrName>
                                        </p:attrNameLst>
                                      </p:cBhvr>
                                      <p:to>
                                        <p:strVal val="visible"/>
                                      </p:to>
                                    </p:set>
                                    <p:animEffect transition="in" filter="fade">
                                      <p:cBhvr>
                                        <p:cTn id="132" dur="5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3"/>
          <p:cNvSpPr txBox="1">
            <a:spLocks noGrp="1"/>
          </p:cNvSpPr>
          <p:nvPr>
            <p:ph type="title"/>
          </p:nvPr>
        </p:nvSpPr>
        <p:spPr>
          <a:xfrm>
            <a:off x="392083" y="408015"/>
            <a:ext cx="8596668" cy="58283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2400"/>
              <a:buFont typeface="Trebuchet MS"/>
              <a:buNone/>
            </a:pPr>
            <a:r>
              <a:rPr lang="fr-CA" sz="2400"/>
              <a:t>Jeux de données - Sous-défi #2</a:t>
            </a:r>
            <a:endParaRPr sz="2400"/>
          </a:p>
        </p:txBody>
      </p:sp>
      <p:pic>
        <p:nvPicPr>
          <p:cNvPr id="382" name="Google Shape;382;p33"/>
          <p:cNvPicPr preferRelativeResize="0"/>
          <p:nvPr/>
        </p:nvPicPr>
        <p:blipFill rotWithShape="1">
          <a:blip r:embed="rId3">
            <a:alphaModFix/>
          </a:blip>
          <a:srcRect/>
          <a:stretch/>
        </p:blipFill>
        <p:spPr>
          <a:xfrm>
            <a:off x="272488" y="1324303"/>
            <a:ext cx="5447251" cy="5031918"/>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383" name="Google Shape;383;p33"/>
          <p:cNvPicPr preferRelativeResize="0"/>
          <p:nvPr/>
        </p:nvPicPr>
        <p:blipFill rotWithShape="1">
          <a:blip r:embed="rId4">
            <a:alphaModFix/>
          </a:blip>
          <a:srcRect/>
          <a:stretch/>
        </p:blipFill>
        <p:spPr>
          <a:xfrm>
            <a:off x="6098097" y="1324303"/>
            <a:ext cx="5781308" cy="5031918"/>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384" name="Google Shape;384;p33"/>
          <p:cNvSpPr txBox="1"/>
          <p:nvPr/>
        </p:nvSpPr>
        <p:spPr>
          <a:xfrm>
            <a:off x="1821490" y="6436118"/>
            <a:ext cx="203580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800">
                <a:solidFill>
                  <a:schemeClr val="dk1"/>
                </a:solidFill>
                <a:latin typeface="Trebuchet MS"/>
                <a:ea typeface="Trebuchet MS"/>
                <a:cs typeface="Trebuchet MS"/>
                <a:sym typeface="Trebuchet MS"/>
              </a:rPr>
              <a:t>Dataset2_full.txt</a:t>
            </a:r>
            <a:endParaRPr sz="1800">
              <a:solidFill>
                <a:schemeClr val="dk1"/>
              </a:solidFill>
              <a:latin typeface="Trebuchet MS"/>
              <a:ea typeface="Trebuchet MS"/>
              <a:cs typeface="Trebuchet MS"/>
              <a:sym typeface="Trebuchet MS"/>
            </a:endParaRPr>
          </a:p>
        </p:txBody>
      </p:sp>
      <p:sp>
        <p:nvSpPr>
          <p:cNvPr id="385" name="Google Shape;385;p33"/>
          <p:cNvSpPr txBox="1"/>
          <p:nvPr/>
        </p:nvSpPr>
        <p:spPr>
          <a:xfrm>
            <a:off x="7809186" y="6440301"/>
            <a:ext cx="233329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800">
                <a:solidFill>
                  <a:schemeClr val="dk1"/>
                </a:solidFill>
                <a:latin typeface="Trebuchet MS"/>
                <a:ea typeface="Trebuchet MS"/>
                <a:cs typeface="Trebuchet MS"/>
                <a:sym typeface="Trebuchet MS"/>
              </a:rPr>
              <a:t>Dataset2_holed.txt</a:t>
            </a:r>
            <a:endParaRPr sz="1800">
              <a:solidFill>
                <a:schemeClr val="dk1"/>
              </a:solidFill>
              <a:latin typeface="Trebuchet MS"/>
              <a:ea typeface="Trebuchet MS"/>
              <a:cs typeface="Trebuchet MS"/>
              <a:sym typeface="Trebuchet MS"/>
            </a:endParaRPr>
          </a:p>
        </p:txBody>
      </p:sp>
      <p:sp>
        <p:nvSpPr>
          <p:cNvPr id="386" name="Google Shape;386;p33"/>
          <p:cNvSpPr/>
          <p:nvPr/>
        </p:nvSpPr>
        <p:spPr>
          <a:xfrm>
            <a:off x="8293608" y="1930525"/>
            <a:ext cx="612648" cy="4389120"/>
          </a:xfrm>
          <a:prstGeom prst="rect">
            <a:avLst/>
          </a:prstGeom>
          <a:solidFill>
            <a:srgbClr val="FF0000">
              <a:alpha val="35686"/>
            </a:srgbClr>
          </a:solid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87" name="Google Shape;387;p33"/>
          <p:cNvSpPr txBox="1"/>
          <p:nvPr/>
        </p:nvSpPr>
        <p:spPr>
          <a:xfrm>
            <a:off x="6976872" y="2240280"/>
            <a:ext cx="1490472" cy="9541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400">
                <a:solidFill>
                  <a:schemeClr val="dk1"/>
                </a:solidFill>
                <a:latin typeface="Trebuchet MS"/>
                <a:ea typeface="Trebuchet MS"/>
                <a:cs typeface="Trebuchet MS"/>
                <a:sym typeface="Trebuchet MS"/>
              </a:rPr>
              <a:t>Données manquantes devant être estimées</a:t>
            </a:r>
            <a:endParaRPr sz="1400">
              <a:solidFill>
                <a:schemeClr val="dk1"/>
              </a:solidFill>
              <a:latin typeface="Trebuchet MS"/>
              <a:ea typeface="Trebuchet MS"/>
              <a:cs typeface="Trebuchet MS"/>
              <a:sym typeface="Trebuchet MS"/>
            </a:endParaRPr>
          </a:p>
        </p:txBody>
      </p:sp>
      <p:sp>
        <p:nvSpPr>
          <p:cNvPr id="388" name="Google Shape;388;p33"/>
          <p:cNvSpPr txBox="1">
            <a:spLocks noGrp="1"/>
          </p:cNvSpPr>
          <p:nvPr>
            <p:ph type="sldNum" idx="12"/>
          </p:nvPr>
        </p:nvSpPr>
        <p:spPr>
          <a:xfrm>
            <a:off x="11281311" y="225452"/>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CA">
                <a:solidFill>
                  <a:schemeClr val="dk1"/>
                </a:solidFill>
              </a:rPr>
              <a:t>16</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500"/>
                                        <p:tgtEl>
                                          <p:spTgt spid="383"/>
                                        </p:tgtEl>
                                      </p:cBhvr>
                                    </p:animEffect>
                                  </p:childTnLst>
                                </p:cTn>
                              </p:par>
                              <p:par>
                                <p:cTn id="8" presetID="10" presetClass="entr" presetSubtype="0" fill="hold" nodeType="withEffect">
                                  <p:stCondLst>
                                    <p:cond delay="0"/>
                                  </p:stCondLst>
                                  <p:childTnLst>
                                    <p:set>
                                      <p:cBhvr>
                                        <p:cTn id="9" dur="1" fill="hold">
                                          <p:stCondLst>
                                            <p:cond delay="0"/>
                                          </p:stCondLst>
                                        </p:cTn>
                                        <p:tgtEl>
                                          <p:spTgt spid="385"/>
                                        </p:tgtEl>
                                        <p:attrNameLst>
                                          <p:attrName>style.visibility</p:attrName>
                                        </p:attrNameLst>
                                      </p:cBhvr>
                                      <p:to>
                                        <p:strVal val="visible"/>
                                      </p:to>
                                    </p:set>
                                    <p:animEffect transition="in" filter="fade">
                                      <p:cBhvr>
                                        <p:cTn id="10" dur="500"/>
                                        <p:tgtEl>
                                          <p:spTgt spid="3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animEffect transition="in" filter="fade">
                                      <p:cBhvr>
                                        <p:cTn id="15" dur="500"/>
                                        <p:tgtEl>
                                          <p:spTgt spid="387"/>
                                        </p:tgtEl>
                                      </p:cBhvr>
                                    </p:animEffect>
                                  </p:childTnLst>
                                </p:cTn>
                              </p:par>
                              <p:par>
                                <p:cTn id="16" presetID="10" presetClass="entr" presetSubtype="0" fill="hold" nodeType="withEffect">
                                  <p:stCondLst>
                                    <p:cond delay="0"/>
                                  </p:stCondLst>
                                  <p:childTnLst>
                                    <p:set>
                                      <p:cBhvr>
                                        <p:cTn id="17" dur="1" fill="hold">
                                          <p:stCondLst>
                                            <p:cond delay="0"/>
                                          </p:stCondLst>
                                        </p:cTn>
                                        <p:tgtEl>
                                          <p:spTgt spid="386"/>
                                        </p:tgtEl>
                                        <p:attrNameLst>
                                          <p:attrName>style.visibility</p:attrName>
                                        </p:attrNameLst>
                                      </p:cBhvr>
                                      <p:to>
                                        <p:strVal val="visible"/>
                                      </p:to>
                                    </p:set>
                                    <p:animEffect transition="in" filter="fade">
                                      <p:cBhvr>
                                        <p:cTn id="18" dur="500"/>
                                        <p:tgtEl>
                                          <p:spTgt spid="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4"/>
          <p:cNvSpPr txBox="1">
            <a:spLocks noGrp="1"/>
          </p:cNvSpPr>
          <p:nvPr>
            <p:ph type="title"/>
          </p:nvPr>
        </p:nvSpPr>
        <p:spPr>
          <a:xfrm>
            <a:off x="494454" y="371856"/>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fr-CA"/>
              <a:t>Questions</a:t>
            </a:r>
            <a:endParaRPr/>
          </a:p>
        </p:txBody>
      </p:sp>
      <p:sp>
        <p:nvSpPr>
          <p:cNvPr id="394" name="Google Shape;394;p34"/>
          <p:cNvSpPr txBox="1">
            <a:spLocks noGrp="1"/>
          </p:cNvSpPr>
          <p:nvPr>
            <p:ph type="body" idx="1"/>
          </p:nvPr>
        </p:nvSpPr>
        <p:spPr>
          <a:xfrm>
            <a:off x="329862" y="1345077"/>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fr-CA" sz="3200" dirty="0" err="1"/>
              <a:t>Space</a:t>
            </a:r>
            <a:r>
              <a:rPr lang="fr-CA" sz="3200" dirty="0"/>
              <a:t> Apps Challenge - Défi GO Canada </a:t>
            </a:r>
            <a:endParaRPr sz="3200" dirty="0"/>
          </a:p>
          <a:p>
            <a:pPr marL="342900" lvl="0" indent="-342900" algn="l" rtl="0">
              <a:spcBef>
                <a:spcPts val="1000"/>
              </a:spcBef>
              <a:spcAft>
                <a:spcPts val="0"/>
              </a:spcAft>
              <a:buSzPts val="1440"/>
              <a:buChar char="►"/>
            </a:pPr>
            <a:r>
              <a:rPr lang="fr-CA" sz="3200" dirty="0"/>
              <a:t>Lien Slack  </a:t>
            </a:r>
            <a:endParaRPr sz="3200" dirty="0"/>
          </a:p>
        </p:txBody>
      </p:sp>
      <p:sp>
        <p:nvSpPr>
          <p:cNvPr id="395" name="Google Shape;395;p34"/>
          <p:cNvSpPr txBox="1">
            <a:spLocks noGrp="1"/>
          </p:cNvSpPr>
          <p:nvPr>
            <p:ph type="sldNum" idx="12"/>
          </p:nvPr>
        </p:nvSpPr>
        <p:spPr>
          <a:xfrm>
            <a:off x="11333863" y="189293"/>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CA">
                <a:solidFill>
                  <a:schemeClr val="dk1"/>
                </a:solidFill>
              </a:rPr>
              <a:t>17</a:t>
            </a:fld>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5"/>
          <p:cNvSpPr txBox="1">
            <a:spLocks noGrp="1"/>
          </p:cNvSpPr>
          <p:nvPr>
            <p:ph type="title"/>
          </p:nvPr>
        </p:nvSpPr>
        <p:spPr>
          <a:xfrm>
            <a:off x="137838" y="2420112"/>
            <a:ext cx="10834962"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4800"/>
              <a:buFont typeface="Trebuchet MS"/>
              <a:buNone/>
            </a:pPr>
            <a:r>
              <a:rPr lang="fr-CA" sz="4800"/>
              <a:t>Merci beaucoup et bonne chance ! </a:t>
            </a:r>
            <a:endParaRPr sz="4800"/>
          </a:p>
        </p:txBody>
      </p:sp>
      <p:sp>
        <p:nvSpPr>
          <p:cNvPr id="401" name="Google Shape;401;p3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CA"/>
              <a:t>18</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9"/>
          <p:cNvSpPr txBox="1">
            <a:spLocks noGrp="1"/>
          </p:cNvSpPr>
          <p:nvPr>
            <p:ph type="title"/>
          </p:nvPr>
        </p:nvSpPr>
        <p:spPr>
          <a:xfrm>
            <a:off x="357294" y="262128"/>
            <a:ext cx="8596668" cy="65227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fr-CA"/>
              <a:t>Plan de l’atelier</a:t>
            </a:r>
            <a:endParaRPr/>
          </a:p>
        </p:txBody>
      </p:sp>
      <p:sp>
        <p:nvSpPr>
          <p:cNvPr id="155" name="Google Shape;155;p19"/>
          <p:cNvSpPr txBox="1">
            <a:spLocks noGrp="1"/>
          </p:cNvSpPr>
          <p:nvPr>
            <p:ph type="body" idx="1"/>
          </p:nvPr>
        </p:nvSpPr>
        <p:spPr>
          <a:xfrm>
            <a:off x="357294" y="1173037"/>
            <a:ext cx="8596668" cy="5447219"/>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fr-CA" dirty="0"/>
              <a:t>La description du champ magnétique terrestre, l’explication des données fournies aux participants ainsi que la raison pourquoi il est important de monitorer le champ magnétique terrestre.</a:t>
            </a:r>
            <a:endParaRPr dirty="0"/>
          </a:p>
          <a:p>
            <a:pPr marL="342900" lvl="0" indent="-342900" algn="l" rtl="0">
              <a:spcBef>
                <a:spcPts val="1000"/>
              </a:spcBef>
              <a:spcAft>
                <a:spcPts val="0"/>
              </a:spcAft>
              <a:buSzPts val="1440"/>
              <a:buChar char="►"/>
            </a:pPr>
            <a:r>
              <a:rPr lang="fr-CA" dirty="0"/>
              <a:t>La description de l’Observatoire Géospatial Canada (GO Canada).</a:t>
            </a:r>
            <a:endParaRPr dirty="0"/>
          </a:p>
          <a:p>
            <a:pPr marL="342900" lvl="0" indent="-342900" algn="l" rtl="0">
              <a:spcBef>
                <a:spcPts val="1000"/>
              </a:spcBef>
              <a:spcAft>
                <a:spcPts val="0"/>
              </a:spcAft>
              <a:buSzPts val="1440"/>
              <a:buChar char="►"/>
            </a:pPr>
            <a:r>
              <a:rPr lang="fr-CA" dirty="0"/>
              <a:t>Les principaux problèmes liés à l’utilisation de données géomagnétiques.</a:t>
            </a:r>
            <a:endParaRPr dirty="0"/>
          </a:p>
          <a:p>
            <a:pPr marL="742950" lvl="1" indent="-285750" algn="l" rtl="0">
              <a:spcBef>
                <a:spcPts val="1000"/>
              </a:spcBef>
              <a:spcAft>
                <a:spcPts val="0"/>
              </a:spcAft>
              <a:buSzPts val="1280"/>
              <a:buChar char="►"/>
            </a:pPr>
            <a:r>
              <a:rPr lang="fr-CA" dirty="0"/>
              <a:t>Premier problème : Les champs magnétiques parasites.</a:t>
            </a:r>
            <a:endParaRPr dirty="0"/>
          </a:p>
          <a:p>
            <a:pPr marL="742950" lvl="1" indent="-285750" algn="l" rtl="0">
              <a:spcBef>
                <a:spcPts val="1000"/>
              </a:spcBef>
              <a:spcAft>
                <a:spcPts val="0"/>
              </a:spcAft>
              <a:buSzPts val="1280"/>
              <a:buChar char="►"/>
            </a:pPr>
            <a:r>
              <a:rPr lang="fr-CA" dirty="0"/>
              <a:t>Second problème : La faible densité de sites de mesure.</a:t>
            </a:r>
            <a:endParaRPr dirty="0"/>
          </a:p>
          <a:p>
            <a:pPr marL="342900" lvl="0" indent="-342900" algn="l" rtl="0">
              <a:spcBef>
                <a:spcPts val="1000"/>
              </a:spcBef>
              <a:spcAft>
                <a:spcPts val="0"/>
              </a:spcAft>
              <a:buSzPts val="1440"/>
              <a:buChar char="►"/>
            </a:pPr>
            <a:r>
              <a:rPr lang="fr-CA" dirty="0"/>
              <a:t>Les propositions de solution au défi GO Canada.</a:t>
            </a:r>
            <a:endParaRPr dirty="0"/>
          </a:p>
          <a:p>
            <a:pPr marL="742950" lvl="1" indent="-285750" algn="l" rtl="0">
              <a:spcBef>
                <a:spcPts val="1000"/>
              </a:spcBef>
              <a:spcAft>
                <a:spcPts val="0"/>
              </a:spcAft>
              <a:buSzPts val="1280"/>
              <a:buChar char="►"/>
            </a:pPr>
            <a:r>
              <a:rPr lang="fr-CA" dirty="0"/>
              <a:t>Identifier les champs magnétiques parasites.</a:t>
            </a:r>
            <a:endParaRPr dirty="0"/>
          </a:p>
          <a:p>
            <a:pPr marL="1143000" lvl="2" indent="-228600" algn="l" rtl="0">
              <a:spcBef>
                <a:spcPts val="1000"/>
              </a:spcBef>
              <a:spcAft>
                <a:spcPts val="0"/>
              </a:spcAft>
              <a:buSzPts val="1120"/>
              <a:buChar char="►"/>
            </a:pPr>
            <a:r>
              <a:rPr lang="fr-CA" dirty="0"/>
              <a:t>Description de la solution</a:t>
            </a:r>
            <a:endParaRPr dirty="0"/>
          </a:p>
          <a:p>
            <a:pPr marL="1143000" lvl="2" indent="-228600" algn="l" rtl="0">
              <a:spcBef>
                <a:spcPts val="1000"/>
              </a:spcBef>
              <a:spcAft>
                <a:spcPts val="0"/>
              </a:spcAft>
              <a:buSzPts val="1120"/>
              <a:buChar char="►"/>
            </a:pPr>
            <a:r>
              <a:rPr lang="fr-CA" dirty="0"/>
              <a:t>Exemple de jeu de données</a:t>
            </a:r>
            <a:endParaRPr dirty="0"/>
          </a:p>
          <a:p>
            <a:pPr marL="742950" lvl="1" indent="-285750" algn="l" rtl="0">
              <a:spcBef>
                <a:spcPts val="1000"/>
              </a:spcBef>
              <a:spcAft>
                <a:spcPts val="0"/>
              </a:spcAft>
              <a:buSzPts val="1280"/>
              <a:buChar char="►"/>
            </a:pPr>
            <a:r>
              <a:rPr lang="fr-CA" dirty="0"/>
              <a:t>Cartographier l’activité géomagnétique canadienne</a:t>
            </a:r>
            <a:endParaRPr dirty="0"/>
          </a:p>
          <a:p>
            <a:pPr marL="1143000" lvl="2" indent="-228600" algn="l" rtl="0">
              <a:spcBef>
                <a:spcPts val="1000"/>
              </a:spcBef>
              <a:spcAft>
                <a:spcPts val="0"/>
              </a:spcAft>
              <a:buSzPts val="1120"/>
              <a:buChar char="►"/>
            </a:pPr>
            <a:r>
              <a:rPr lang="fr-CA" dirty="0"/>
              <a:t>Description de la solution</a:t>
            </a:r>
            <a:endParaRPr dirty="0"/>
          </a:p>
          <a:p>
            <a:pPr marL="1143000" lvl="2" indent="-228600" algn="l" rtl="0">
              <a:spcBef>
                <a:spcPts val="1000"/>
              </a:spcBef>
              <a:spcAft>
                <a:spcPts val="0"/>
              </a:spcAft>
              <a:buSzPts val="1120"/>
              <a:buChar char="►"/>
            </a:pPr>
            <a:r>
              <a:rPr lang="fr-CA" dirty="0"/>
              <a:t>Lien avec la première proposition de solution</a:t>
            </a:r>
            <a:endParaRPr dirty="0"/>
          </a:p>
          <a:p>
            <a:pPr marL="1143000" lvl="2" indent="-228600" algn="l" rtl="0">
              <a:spcBef>
                <a:spcPts val="1000"/>
              </a:spcBef>
              <a:spcAft>
                <a:spcPts val="0"/>
              </a:spcAft>
              <a:buSzPts val="1120"/>
              <a:buChar char="►"/>
            </a:pPr>
            <a:r>
              <a:rPr lang="fr-CA" dirty="0"/>
              <a:t>Exemple de jeu de données</a:t>
            </a:r>
            <a:endParaRPr dirty="0"/>
          </a:p>
          <a:p>
            <a:pPr marL="1143000" lvl="2" indent="-157480" algn="l" rtl="0">
              <a:spcBef>
                <a:spcPts val="1000"/>
              </a:spcBef>
              <a:spcAft>
                <a:spcPts val="0"/>
              </a:spcAft>
              <a:buSzPts val="1120"/>
              <a:buNone/>
            </a:pPr>
            <a:endParaRPr dirty="0"/>
          </a:p>
        </p:txBody>
      </p:sp>
      <p:sp>
        <p:nvSpPr>
          <p:cNvPr id="156" name="Google Shape;156;p19"/>
          <p:cNvSpPr txBox="1">
            <a:spLocks noGrp="1"/>
          </p:cNvSpPr>
          <p:nvPr>
            <p:ph type="sldNum" idx="12"/>
          </p:nvPr>
        </p:nvSpPr>
        <p:spPr>
          <a:xfrm>
            <a:off x="11187559" y="160338"/>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CA">
                <a:solidFill>
                  <a:schemeClr val="dk1"/>
                </a:solidFill>
              </a:rPr>
              <a:t>2</a:t>
            </a:fld>
            <a:endParaRPr>
              <a:solidFill>
                <a:schemeClr val="dk1"/>
              </a:solidFill>
            </a:endParaRPr>
          </a:p>
        </p:txBody>
      </p:sp>
      <p:sp>
        <p:nvSpPr>
          <p:cNvPr id="157" name="Google Shape;157;p19" descr="Image associÃ©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158" name="Google Shape;158;p19"/>
          <p:cNvPicPr preferRelativeResize="0"/>
          <p:nvPr/>
        </p:nvPicPr>
        <p:blipFill rotWithShape="1">
          <a:blip r:embed="rId3">
            <a:alphaModFix/>
          </a:blip>
          <a:srcRect/>
          <a:stretch/>
        </p:blipFill>
        <p:spPr>
          <a:xfrm>
            <a:off x="6680328" y="3052592"/>
            <a:ext cx="2593674" cy="284819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xEl>
                                              <p:pRg st="0" end="0"/>
                                            </p:txEl>
                                          </p:spTgt>
                                        </p:tgtEl>
                                        <p:attrNameLst>
                                          <p:attrName>style.visibility</p:attrName>
                                        </p:attrNameLst>
                                      </p:cBhvr>
                                      <p:to>
                                        <p:strVal val="visible"/>
                                      </p:to>
                                    </p:set>
                                    <p:animEffect transition="in" filter="fade">
                                      <p:cBhvr>
                                        <p:cTn id="7" dur="500"/>
                                        <p:tgtEl>
                                          <p:spTgt spid="1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5">
                                            <p:txEl>
                                              <p:pRg st="1" end="1"/>
                                            </p:txEl>
                                          </p:spTgt>
                                        </p:tgtEl>
                                        <p:attrNameLst>
                                          <p:attrName>style.visibility</p:attrName>
                                        </p:attrNameLst>
                                      </p:cBhvr>
                                      <p:to>
                                        <p:strVal val="visible"/>
                                      </p:to>
                                    </p:set>
                                    <p:animEffect transition="in" filter="fade">
                                      <p:cBhvr>
                                        <p:cTn id="12" dur="500"/>
                                        <p:tgtEl>
                                          <p:spTgt spid="1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5">
                                            <p:txEl>
                                              <p:pRg st="2" end="2"/>
                                            </p:txEl>
                                          </p:spTgt>
                                        </p:tgtEl>
                                        <p:attrNameLst>
                                          <p:attrName>style.visibility</p:attrName>
                                        </p:attrNameLst>
                                      </p:cBhvr>
                                      <p:to>
                                        <p:strVal val="visible"/>
                                      </p:to>
                                    </p:set>
                                    <p:animEffect transition="in" filter="fade">
                                      <p:cBhvr>
                                        <p:cTn id="17" dur="500"/>
                                        <p:tgtEl>
                                          <p:spTgt spid="15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5">
                                            <p:txEl>
                                              <p:pRg st="3" end="3"/>
                                            </p:txEl>
                                          </p:spTgt>
                                        </p:tgtEl>
                                        <p:attrNameLst>
                                          <p:attrName>style.visibility</p:attrName>
                                        </p:attrNameLst>
                                      </p:cBhvr>
                                      <p:to>
                                        <p:strVal val="visible"/>
                                      </p:to>
                                    </p:set>
                                    <p:animEffect transition="in" filter="fade">
                                      <p:cBhvr>
                                        <p:cTn id="20" dur="500"/>
                                        <p:tgtEl>
                                          <p:spTgt spid="155">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55">
                                            <p:txEl>
                                              <p:pRg st="4" end="4"/>
                                            </p:txEl>
                                          </p:spTgt>
                                        </p:tgtEl>
                                        <p:attrNameLst>
                                          <p:attrName>style.visibility</p:attrName>
                                        </p:attrNameLst>
                                      </p:cBhvr>
                                      <p:to>
                                        <p:strVal val="visible"/>
                                      </p:to>
                                    </p:set>
                                    <p:animEffect transition="in" filter="fade">
                                      <p:cBhvr>
                                        <p:cTn id="23" dur="500"/>
                                        <p:tgtEl>
                                          <p:spTgt spid="15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5">
                                            <p:txEl>
                                              <p:pRg st="5" end="5"/>
                                            </p:txEl>
                                          </p:spTgt>
                                        </p:tgtEl>
                                        <p:attrNameLst>
                                          <p:attrName>style.visibility</p:attrName>
                                        </p:attrNameLst>
                                      </p:cBhvr>
                                      <p:to>
                                        <p:strVal val="visible"/>
                                      </p:to>
                                    </p:set>
                                    <p:animEffect transition="in" filter="fade">
                                      <p:cBhvr>
                                        <p:cTn id="28" dur="500"/>
                                        <p:tgtEl>
                                          <p:spTgt spid="155">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5">
                                            <p:txEl>
                                              <p:pRg st="6" end="6"/>
                                            </p:txEl>
                                          </p:spTgt>
                                        </p:tgtEl>
                                        <p:attrNameLst>
                                          <p:attrName>style.visibility</p:attrName>
                                        </p:attrNameLst>
                                      </p:cBhvr>
                                      <p:to>
                                        <p:strVal val="visible"/>
                                      </p:to>
                                    </p:set>
                                    <p:animEffect transition="in" filter="fade">
                                      <p:cBhvr>
                                        <p:cTn id="31" dur="500"/>
                                        <p:tgtEl>
                                          <p:spTgt spid="155">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55">
                                            <p:txEl>
                                              <p:pRg st="7" end="7"/>
                                            </p:txEl>
                                          </p:spTgt>
                                        </p:tgtEl>
                                        <p:attrNameLst>
                                          <p:attrName>style.visibility</p:attrName>
                                        </p:attrNameLst>
                                      </p:cBhvr>
                                      <p:to>
                                        <p:strVal val="visible"/>
                                      </p:to>
                                    </p:set>
                                    <p:animEffect transition="in" filter="fade">
                                      <p:cBhvr>
                                        <p:cTn id="34" dur="500"/>
                                        <p:tgtEl>
                                          <p:spTgt spid="155">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5">
                                            <p:txEl>
                                              <p:pRg st="8" end="8"/>
                                            </p:txEl>
                                          </p:spTgt>
                                        </p:tgtEl>
                                        <p:attrNameLst>
                                          <p:attrName>style.visibility</p:attrName>
                                        </p:attrNameLst>
                                      </p:cBhvr>
                                      <p:to>
                                        <p:strVal val="visible"/>
                                      </p:to>
                                    </p:set>
                                    <p:animEffect transition="in" filter="fade">
                                      <p:cBhvr>
                                        <p:cTn id="37" dur="500"/>
                                        <p:tgtEl>
                                          <p:spTgt spid="155">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55">
                                            <p:txEl>
                                              <p:pRg st="9" end="9"/>
                                            </p:txEl>
                                          </p:spTgt>
                                        </p:tgtEl>
                                        <p:attrNameLst>
                                          <p:attrName>style.visibility</p:attrName>
                                        </p:attrNameLst>
                                      </p:cBhvr>
                                      <p:to>
                                        <p:strVal val="visible"/>
                                      </p:to>
                                    </p:set>
                                    <p:animEffect transition="in" filter="fade">
                                      <p:cBhvr>
                                        <p:cTn id="40" dur="500"/>
                                        <p:tgtEl>
                                          <p:spTgt spid="155">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55">
                                            <p:txEl>
                                              <p:pRg st="10" end="10"/>
                                            </p:txEl>
                                          </p:spTgt>
                                        </p:tgtEl>
                                        <p:attrNameLst>
                                          <p:attrName>style.visibility</p:attrName>
                                        </p:attrNameLst>
                                      </p:cBhvr>
                                      <p:to>
                                        <p:strVal val="visible"/>
                                      </p:to>
                                    </p:set>
                                    <p:animEffect transition="in" filter="fade">
                                      <p:cBhvr>
                                        <p:cTn id="43" dur="500"/>
                                        <p:tgtEl>
                                          <p:spTgt spid="155">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55">
                                            <p:txEl>
                                              <p:pRg st="11" end="11"/>
                                            </p:txEl>
                                          </p:spTgt>
                                        </p:tgtEl>
                                        <p:attrNameLst>
                                          <p:attrName>style.visibility</p:attrName>
                                        </p:attrNameLst>
                                      </p:cBhvr>
                                      <p:to>
                                        <p:strVal val="visible"/>
                                      </p:to>
                                    </p:set>
                                    <p:animEffect transition="in" filter="fade">
                                      <p:cBhvr>
                                        <p:cTn id="46" dur="500"/>
                                        <p:tgtEl>
                                          <p:spTgt spid="155">
                                            <p:txEl>
                                              <p:pRg st="11" end="1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55">
                                            <p:txEl>
                                              <p:pRg st="12" end="12"/>
                                            </p:txEl>
                                          </p:spTgt>
                                        </p:tgtEl>
                                        <p:attrNameLst>
                                          <p:attrName>style.visibility</p:attrName>
                                        </p:attrNameLst>
                                      </p:cBhvr>
                                      <p:to>
                                        <p:strVal val="visible"/>
                                      </p:to>
                                    </p:set>
                                    <p:animEffect transition="in" filter="fade">
                                      <p:cBhvr>
                                        <p:cTn id="49" dur="500"/>
                                        <p:tgtEl>
                                          <p:spTgt spid="15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txBox="1">
            <a:spLocks noGrp="1"/>
          </p:cNvSpPr>
          <p:nvPr>
            <p:ph type="body" idx="1"/>
          </p:nvPr>
        </p:nvSpPr>
        <p:spPr>
          <a:xfrm>
            <a:off x="382047" y="1853308"/>
            <a:ext cx="6071438" cy="3880773"/>
          </a:xfrm>
          <a:prstGeom prst="rect">
            <a:avLst/>
          </a:prstGeom>
          <a:blipFill rotWithShape="1">
            <a:blip r:embed="rId3">
              <a:alphaModFix/>
            </a:blip>
            <a:stretch>
              <a:fillRect l="-802" t="-2197" b="-470"/>
            </a:stretch>
          </a:blip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fr-CA" dirty="0"/>
              <a:t> </a:t>
            </a:r>
            <a:endParaRPr dirty="0"/>
          </a:p>
        </p:txBody>
      </p:sp>
      <p:sp>
        <p:nvSpPr>
          <p:cNvPr id="164" name="Google Shape;164;p20"/>
          <p:cNvSpPr txBox="1">
            <a:spLocks noGrp="1"/>
          </p:cNvSpPr>
          <p:nvPr>
            <p:ph type="title"/>
          </p:nvPr>
        </p:nvSpPr>
        <p:spPr>
          <a:xfrm>
            <a:off x="677334" y="609600"/>
            <a:ext cx="8596668" cy="1320800"/>
          </a:xfrm>
          <a:prstGeom prst="rect">
            <a:avLst/>
          </a:prstGeom>
          <a:blipFill rotWithShape="1">
            <a:blip r:embed="rId4">
              <a:alphaModFix/>
            </a:blip>
            <a:stretch>
              <a:fillRect l="-2126" t="-6450"/>
            </a:stretch>
          </a:blipFill>
          <a:ln>
            <a:noFill/>
          </a:ln>
        </p:spPr>
        <p:txBody>
          <a:bodyPr spcFirstLastPara="1" wrap="square" lIns="91425" tIns="45700" rIns="91425" bIns="45700" anchor="t" anchorCtr="0">
            <a:noAutofit/>
          </a:bodyPr>
          <a:lstStyle/>
          <a:p>
            <a:pPr marL="0" lvl="0" indent="0" algn="l" rtl="0">
              <a:spcBef>
                <a:spcPts val="0"/>
              </a:spcBef>
              <a:spcAft>
                <a:spcPts val="0"/>
              </a:spcAft>
              <a:buSzPts val="3600"/>
              <a:buFont typeface="Trebuchet MS"/>
              <a:buNone/>
            </a:pPr>
            <a:r>
              <a:rPr lang="fr-CA" dirty="0"/>
              <a:t> </a:t>
            </a:r>
            <a:endParaRPr dirty="0"/>
          </a:p>
        </p:txBody>
      </p:sp>
      <p:pic>
        <p:nvPicPr>
          <p:cNvPr id="165" name="Google Shape;165;p20" descr="RÃ©sultats de recherche d'images pour Â«Â earths magnetic fieldÂ Â»"/>
          <p:cNvPicPr preferRelativeResize="0"/>
          <p:nvPr/>
        </p:nvPicPr>
        <p:blipFill rotWithShape="1">
          <a:blip r:embed="rId5">
            <a:alphaModFix/>
          </a:blip>
          <a:srcRect/>
          <a:stretch/>
        </p:blipFill>
        <p:spPr>
          <a:xfrm>
            <a:off x="6843206" y="1853308"/>
            <a:ext cx="5071426" cy="3288744"/>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166" name="Google Shape;166;p20"/>
          <p:cNvSpPr/>
          <p:nvPr/>
        </p:nvSpPr>
        <p:spPr>
          <a:xfrm>
            <a:off x="6933037" y="5142052"/>
            <a:ext cx="5112659" cy="2644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100" u="sng">
                <a:solidFill>
                  <a:schemeClr val="hlink"/>
                </a:solidFill>
                <a:latin typeface="Trebuchet MS"/>
                <a:ea typeface="Trebuchet MS"/>
                <a:cs typeface="Trebuchet MS"/>
                <a:sym typeface="Trebuchet MS"/>
                <a:hlinkClick r:id="rId6"/>
              </a:rPr>
              <a:t>https://www.livescience.com/21668-why-earth-magnetic-field-wonky.html</a:t>
            </a:r>
            <a:endParaRPr sz="1100">
              <a:solidFill>
                <a:srgbClr val="000000"/>
              </a:solidFill>
              <a:latin typeface="Trebuchet MS"/>
              <a:ea typeface="Trebuchet MS"/>
              <a:cs typeface="Trebuchet MS"/>
              <a:sym typeface="Trebuchet MS"/>
            </a:endParaRPr>
          </a:p>
        </p:txBody>
      </p:sp>
      <p:sp>
        <p:nvSpPr>
          <p:cNvPr id="167" name="Google Shape;167;p20"/>
          <p:cNvSpPr txBox="1">
            <a:spLocks noGrp="1"/>
          </p:cNvSpPr>
          <p:nvPr>
            <p:ph type="sldNum" idx="12"/>
          </p:nvPr>
        </p:nvSpPr>
        <p:spPr>
          <a:xfrm>
            <a:off x="11231293" y="244475"/>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CA">
                <a:solidFill>
                  <a:schemeClr val="dk1"/>
                </a:solidFill>
              </a:rPr>
              <a:t>3</a:t>
            </a:fld>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77334" y="609600"/>
            <a:ext cx="8596668" cy="789432"/>
          </a:xfrm>
          <a:prstGeom prst="rect">
            <a:avLst/>
          </a:prstGeom>
          <a:blipFill rotWithShape="1">
            <a:blip r:embed="rId3">
              <a:alphaModFix/>
            </a:blip>
            <a:stretch>
              <a:fillRect l="-1772" t="-9997"/>
            </a:stretch>
          </a:blipFill>
          <a:ln>
            <a:noFill/>
          </a:ln>
        </p:spPr>
        <p:txBody>
          <a:bodyPr spcFirstLastPara="1" wrap="square" lIns="91425" tIns="45700" rIns="91425" bIns="45700" anchor="t" anchorCtr="0">
            <a:noAutofit/>
          </a:bodyPr>
          <a:lstStyle/>
          <a:p>
            <a:pPr marL="0" lvl="0" indent="0" algn="l" rtl="0">
              <a:spcBef>
                <a:spcPts val="0"/>
              </a:spcBef>
              <a:spcAft>
                <a:spcPts val="0"/>
              </a:spcAft>
              <a:buSzPts val="3600"/>
              <a:buFont typeface="Trebuchet MS"/>
              <a:buNone/>
            </a:pPr>
            <a:r>
              <a:rPr lang="fr-CA"/>
              <a:t> </a:t>
            </a:r>
            <a:endParaRPr/>
          </a:p>
        </p:txBody>
      </p:sp>
      <p:sp>
        <p:nvSpPr>
          <p:cNvPr id="173" name="Google Shape;173;p21"/>
          <p:cNvSpPr txBox="1">
            <a:spLocks noGrp="1"/>
          </p:cNvSpPr>
          <p:nvPr>
            <p:ph type="body" idx="1"/>
          </p:nvPr>
        </p:nvSpPr>
        <p:spPr>
          <a:xfrm>
            <a:off x="239268" y="1968113"/>
            <a:ext cx="11713464" cy="4386515"/>
          </a:xfrm>
          <a:prstGeom prst="rect">
            <a:avLst/>
          </a:prstGeom>
          <a:blipFill rotWithShape="1">
            <a:blip r:embed="rId4">
              <a:alphaModFix/>
            </a:blip>
            <a:stretch>
              <a:fillRect l="-675" t="-1109"/>
            </a:stretch>
          </a:blip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endParaRPr dirty="0"/>
          </a:p>
        </p:txBody>
      </p:sp>
      <p:sp>
        <p:nvSpPr>
          <p:cNvPr id="174" name="Google Shape;174;p21"/>
          <p:cNvSpPr txBox="1">
            <a:spLocks noGrp="1"/>
          </p:cNvSpPr>
          <p:nvPr>
            <p:ph type="sldNum" idx="12"/>
          </p:nvPr>
        </p:nvSpPr>
        <p:spPr>
          <a:xfrm>
            <a:off x="11312842" y="166079"/>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CA">
                <a:solidFill>
                  <a:schemeClr val="dk1"/>
                </a:solidFill>
              </a:rPr>
              <a:t>4</a:t>
            </a:fld>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xfrm>
            <a:off x="384726" y="160543"/>
            <a:ext cx="8596668" cy="6705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fr-CA" dirty="0"/>
              <a:t>La météorologie spatiale</a:t>
            </a:r>
            <a:endParaRPr dirty="0"/>
          </a:p>
        </p:txBody>
      </p:sp>
      <p:sp>
        <p:nvSpPr>
          <p:cNvPr id="180" name="Google Shape;180;p22"/>
          <p:cNvSpPr txBox="1">
            <a:spLocks noGrp="1"/>
          </p:cNvSpPr>
          <p:nvPr>
            <p:ph type="body" idx="1"/>
          </p:nvPr>
        </p:nvSpPr>
        <p:spPr>
          <a:xfrm>
            <a:off x="0" y="1147491"/>
            <a:ext cx="7479114" cy="3578279"/>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600"/>
              <a:buChar char="►"/>
            </a:pPr>
            <a:r>
              <a:rPr lang="fr-CA" sz="2000"/>
              <a:t>Il est essentiel de monitorer l’activité géomagnétique en raison des courants géomagnétiquement induits (GIC) causés par les importantes variations du champ magnétique terrestre, habituellement causées à leur tour par des tempêtes solaires.</a:t>
            </a:r>
            <a:endParaRPr/>
          </a:p>
          <a:p>
            <a:pPr marL="342900" lvl="0" indent="-342900" algn="l" rtl="0">
              <a:spcBef>
                <a:spcPts val="1000"/>
              </a:spcBef>
              <a:spcAft>
                <a:spcPts val="0"/>
              </a:spcAft>
              <a:buSzPts val="1600"/>
              <a:buChar char="►"/>
            </a:pPr>
            <a:r>
              <a:rPr lang="fr-CA" sz="2000"/>
              <a:t>Ces courants peuvent endommager considérablement les transformateurs électriques et ainsi causer des pannes de courants à très grande échelle.</a:t>
            </a:r>
            <a:endParaRPr sz="2000"/>
          </a:p>
        </p:txBody>
      </p:sp>
      <p:pic>
        <p:nvPicPr>
          <p:cNvPr id="181" name="Google Shape;181;p22" descr="Image result for earth's magnetic field"/>
          <p:cNvPicPr preferRelativeResize="0"/>
          <p:nvPr/>
        </p:nvPicPr>
        <p:blipFill rotWithShape="1">
          <a:blip r:embed="rId3">
            <a:alphaModFix/>
          </a:blip>
          <a:srcRect/>
          <a:stretch/>
        </p:blipFill>
        <p:spPr>
          <a:xfrm>
            <a:off x="6870715" y="875543"/>
            <a:ext cx="5287806" cy="5767013"/>
          </a:xfrm>
          <a:prstGeom prst="rect">
            <a:avLst/>
          </a:prstGeom>
          <a:noFill/>
          <a:ln>
            <a:noFill/>
          </a:ln>
        </p:spPr>
      </p:pic>
      <p:sp>
        <p:nvSpPr>
          <p:cNvPr id="182" name="Google Shape;182;p22"/>
          <p:cNvSpPr txBox="1"/>
          <p:nvPr/>
        </p:nvSpPr>
        <p:spPr>
          <a:xfrm>
            <a:off x="7619571" y="6427112"/>
            <a:ext cx="4538950"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100" u="sng">
                <a:solidFill>
                  <a:schemeClr val="hlink"/>
                </a:solidFill>
                <a:latin typeface="Trebuchet MS"/>
                <a:ea typeface="Trebuchet MS"/>
                <a:cs typeface="Trebuchet MS"/>
                <a:sym typeface="Trebuchet MS"/>
                <a:hlinkClick r:id="rId4"/>
              </a:rPr>
              <a:t>https://www.dkfindout.com/uk/earth/structure-earth/earths-magnetic-field/</a:t>
            </a:r>
            <a:r>
              <a:rPr lang="fr-CA" sz="1100">
                <a:solidFill>
                  <a:srgbClr val="000000"/>
                </a:solidFill>
                <a:latin typeface="Trebuchet MS"/>
                <a:ea typeface="Trebuchet MS"/>
                <a:cs typeface="Trebuchet MS"/>
                <a:sym typeface="Trebuchet MS"/>
              </a:rPr>
              <a:t> </a:t>
            </a:r>
            <a:endParaRPr sz="1100">
              <a:solidFill>
                <a:srgbClr val="000000"/>
              </a:solidFill>
              <a:latin typeface="Trebuchet MS"/>
              <a:ea typeface="Trebuchet MS"/>
              <a:cs typeface="Trebuchet MS"/>
              <a:sym typeface="Trebuchet MS"/>
            </a:endParaRPr>
          </a:p>
        </p:txBody>
      </p:sp>
      <p:pic>
        <p:nvPicPr>
          <p:cNvPr id="183" name="Google Shape;183;p22" descr="Related image"/>
          <p:cNvPicPr preferRelativeResize="0"/>
          <p:nvPr/>
        </p:nvPicPr>
        <p:blipFill rotWithShape="1">
          <a:blip r:embed="rId5">
            <a:alphaModFix/>
          </a:blip>
          <a:srcRect l="3523" t="11220" r="6844" b="15127"/>
          <a:stretch/>
        </p:blipFill>
        <p:spPr>
          <a:xfrm>
            <a:off x="1011290" y="4321585"/>
            <a:ext cx="2838333" cy="2105528"/>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184" name="Google Shape;184;p22"/>
          <p:cNvSpPr txBox="1"/>
          <p:nvPr/>
        </p:nvSpPr>
        <p:spPr>
          <a:xfrm>
            <a:off x="475488" y="6427113"/>
            <a:ext cx="4672584"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100" u="sng">
                <a:solidFill>
                  <a:schemeClr val="hlink"/>
                </a:solidFill>
                <a:latin typeface="Trebuchet MS"/>
                <a:ea typeface="Trebuchet MS"/>
                <a:cs typeface="Trebuchet MS"/>
                <a:sym typeface="Trebuchet MS"/>
                <a:hlinkClick r:id="rId6"/>
              </a:rPr>
              <a:t>https://metglas.com/distribution-transformer-electrical-steel/three-white-distribution-transformers-on-pole-with-light-blue-sky/</a:t>
            </a:r>
            <a:endParaRPr sz="1100">
              <a:solidFill>
                <a:srgbClr val="000000"/>
              </a:solidFill>
              <a:latin typeface="Trebuchet MS"/>
              <a:ea typeface="Trebuchet MS"/>
              <a:cs typeface="Trebuchet MS"/>
              <a:sym typeface="Trebuchet MS"/>
            </a:endParaRPr>
          </a:p>
        </p:txBody>
      </p:sp>
      <p:sp>
        <p:nvSpPr>
          <p:cNvPr id="185" name="Google Shape;185;p22"/>
          <p:cNvSpPr txBox="1">
            <a:spLocks noGrp="1"/>
          </p:cNvSpPr>
          <p:nvPr>
            <p:ph type="sldNum" idx="12"/>
          </p:nvPr>
        </p:nvSpPr>
        <p:spPr>
          <a:xfrm>
            <a:off x="11375905" y="130698"/>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CA">
                <a:solidFill>
                  <a:schemeClr val="dk1"/>
                </a:solidFill>
              </a:rPr>
              <a:t>5</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xEl>
                                              <p:pRg st="0" end="0"/>
                                            </p:txEl>
                                          </p:spTgt>
                                        </p:tgtEl>
                                        <p:attrNameLst>
                                          <p:attrName>style.visibility</p:attrName>
                                        </p:attrNameLst>
                                      </p:cBhvr>
                                      <p:to>
                                        <p:strVal val="visible"/>
                                      </p:to>
                                    </p:set>
                                    <p:animEffect transition="in" filter="fade">
                                      <p:cBhvr>
                                        <p:cTn id="7" dur="500"/>
                                        <p:tgtEl>
                                          <p:spTgt spid="1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
                                            <p:txEl>
                                              <p:pRg st="1" end="1"/>
                                            </p:txEl>
                                          </p:spTgt>
                                        </p:tgtEl>
                                        <p:attrNameLst>
                                          <p:attrName>style.visibility</p:attrName>
                                        </p:attrNameLst>
                                      </p:cBhvr>
                                      <p:to>
                                        <p:strVal val="visible"/>
                                      </p:to>
                                    </p:set>
                                    <p:animEffect transition="in" filter="fade">
                                      <p:cBhvr>
                                        <p:cTn id="12" dur="500"/>
                                        <p:tgtEl>
                                          <p:spTgt spid="18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82"/>
                                        </p:tgtEl>
                                        <p:attrNameLst>
                                          <p:attrName>style.visibility</p:attrName>
                                        </p:attrNameLst>
                                      </p:cBhvr>
                                      <p:to>
                                        <p:strVal val="visible"/>
                                      </p:to>
                                    </p:set>
                                    <p:animEffect transition="in" filter="fade">
                                      <p:cBhvr>
                                        <p:cTn id="15" dur="500"/>
                                        <p:tgtEl>
                                          <p:spTgt spid="182"/>
                                        </p:tgtEl>
                                      </p:cBhvr>
                                    </p:animEffect>
                                  </p:childTnLst>
                                </p:cTn>
                              </p:par>
                              <p:par>
                                <p:cTn id="16" presetID="10" presetClass="entr" presetSubtype="0" fill="hold" nodeType="withEffect">
                                  <p:stCondLst>
                                    <p:cond delay="0"/>
                                  </p:stCondLst>
                                  <p:childTnLst>
                                    <p:set>
                                      <p:cBhvr>
                                        <p:cTn id="17" dur="1" fill="hold">
                                          <p:stCondLst>
                                            <p:cond delay="0"/>
                                          </p:stCondLst>
                                        </p:cTn>
                                        <p:tgtEl>
                                          <p:spTgt spid="181"/>
                                        </p:tgtEl>
                                        <p:attrNameLst>
                                          <p:attrName>style.visibility</p:attrName>
                                        </p:attrNameLst>
                                      </p:cBhvr>
                                      <p:to>
                                        <p:strVal val="visible"/>
                                      </p:to>
                                    </p:set>
                                    <p:animEffect transition="in" filter="fade">
                                      <p:cBhvr>
                                        <p:cTn id="18" dur="500"/>
                                        <p:tgtEl>
                                          <p:spTgt spid="18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3"/>
                                        </p:tgtEl>
                                        <p:attrNameLst>
                                          <p:attrName>style.visibility</p:attrName>
                                        </p:attrNameLst>
                                      </p:cBhvr>
                                      <p:to>
                                        <p:strVal val="visible"/>
                                      </p:to>
                                    </p:set>
                                    <p:animEffect transition="in" filter="fade">
                                      <p:cBhvr>
                                        <p:cTn id="23" dur="500"/>
                                        <p:tgtEl>
                                          <p:spTgt spid="183"/>
                                        </p:tgtEl>
                                      </p:cBhvr>
                                    </p:animEffect>
                                  </p:childTnLst>
                                </p:cTn>
                              </p:par>
                              <p:par>
                                <p:cTn id="24" presetID="10" presetClass="entr" presetSubtype="0" fill="hold" nodeType="withEffect">
                                  <p:stCondLst>
                                    <p:cond delay="0"/>
                                  </p:stCondLst>
                                  <p:childTnLst>
                                    <p:set>
                                      <p:cBhvr>
                                        <p:cTn id="25" dur="1" fill="hold">
                                          <p:stCondLst>
                                            <p:cond delay="0"/>
                                          </p:stCondLst>
                                        </p:cTn>
                                        <p:tgtEl>
                                          <p:spTgt spid="184"/>
                                        </p:tgtEl>
                                        <p:attrNameLst>
                                          <p:attrName>style.visibility</p:attrName>
                                        </p:attrNameLst>
                                      </p:cBhvr>
                                      <p:to>
                                        <p:strVal val="visible"/>
                                      </p:to>
                                    </p:set>
                                    <p:animEffect transition="in" filter="fade">
                                      <p:cBhvr>
                                        <p:cTn id="26"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3"/>
          <p:cNvSpPr txBox="1">
            <a:spLocks noGrp="1"/>
          </p:cNvSpPr>
          <p:nvPr>
            <p:ph type="title"/>
          </p:nvPr>
        </p:nvSpPr>
        <p:spPr>
          <a:xfrm>
            <a:off x="56371" y="245667"/>
            <a:ext cx="10583037" cy="95402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240"/>
              <a:buFont typeface="Trebuchet MS"/>
              <a:buNone/>
            </a:pPr>
            <a:r>
              <a:rPr lang="fr-CA" sz="3240"/>
              <a:t>Pourquoi monitorer et comprendre le géomagnétisme</a:t>
            </a:r>
            <a:endParaRPr sz="3240"/>
          </a:p>
        </p:txBody>
      </p:sp>
      <p:pic>
        <p:nvPicPr>
          <p:cNvPr id="191" name="Google Shape;191;p23" descr="Image result for solar flare"/>
          <p:cNvPicPr preferRelativeResize="0"/>
          <p:nvPr/>
        </p:nvPicPr>
        <p:blipFill rotWithShape="1">
          <a:blip r:embed="rId3">
            <a:alphaModFix/>
          </a:blip>
          <a:srcRect/>
          <a:stretch/>
        </p:blipFill>
        <p:spPr>
          <a:xfrm>
            <a:off x="146982" y="942383"/>
            <a:ext cx="2349330" cy="234933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192" name="Google Shape;192;p23" descr="Image result for magnetic storm"/>
          <p:cNvPicPr preferRelativeResize="0"/>
          <p:nvPr/>
        </p:nvPicPr>
        <p:blipFill rotWithShape="1">
          <a:blip r:embed="rId4">
            <a:alphaModFix/>
          </a:blip>
          <a:srcRect l="14877" r="9283"/>
          <a:stretch/>
        </p:blipFill>
        <p:spPr>
          <a:xfrm>
            <a:off x="2935223" y="954892"/>
            <a:ext cx="3162996" cy="2336821"/>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193" name="Google Shape;193;p23"/>
          <p:cNvSpPr txBox="1"/>
          <p:nvPr/>
        </p:nvSpPr>
        <p:spPr>
          <a:xfrm>
            <a:off x="82974" y="3291713"/>
            <a:ext cx="2349330" cy="5770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050">
                <a:solidFill>
                  <a:schemeClr val="dk1"/>
                </a:solidFill>
                <a:latin typeface="Trebuchet MS"/>
                <a:ea typeface="Trebuchet MS"/>
                <a:cs typeface="Trebuchet MS"/>
                <a:sym typeface="Trebuchet MS"/>
              </a:rPr>
              <a:t>Une éruption solaire propulse une énorme quantité de particules énergétiques vers la Terre.</a:t>
            </a:r>
            <a:endParaRPr sz="1050">
              <a:solidFill>
                <a:schemeClr val="dk1"/>
              </a:solidFill>
              <a:latin typeface="Trebuchet MS"/>
              <a:ea typeface="Trebuchet MS"/>
              <a:cs typeface="Trebuchet MS"/>
              <a:sym typeface="Trebuchet MS"/>
            </a:endParaRPr>
          </a:p>
        </p:txBody>
      </p:sp>
      <p:sp>
        <p:nvSpPr>
          <p:cNvPr id="194" name="Google Shape;194;p23"/>
          <p:cNvSpPr txBox="1"/>
          <p:nvPr/>
        </p:nvSpPr>
        <p:spPr>
          <a:xfrm>
            <a:off x="2871214" y="3291713"/>
            <a:ext cx="3163825" cy="4154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050">
                <a:solidFill>
                  <a:schemeClr val="dk1"/>
                </a:solidFill>
                <a:latin typeface="Trebuchet MS"/>
                <a:ea typeface="Trebuchet MS"/>
                <a:cs typeface="Trebuchet MS"/>
                <a:sym typeface="Trebuchet MS"/>
              </a:rPr>
              <a:t>Ce plasma interagit avec le champ magnétique terrestre, agissant comme protection.</a:t>
            </a:r>
            <a:endParaRPr sz="1050">
              <a:solidFill>
                <a:schemeClr val="dk1"/>
              </a:solidFill>
              <a:latin typeface="Trebuchet MS"/>
              <a:ea typeface="Trebuchet MS"/>
              <a:cs typeface="Trebuchet MS"/>
              <a:sym typeface="Trebuchet MS"/>
            </a:endParaRPr>
          </a:p>
        </p:txBody>
      </p:sp>
      <p:pic>
        <p:nvPicPr>
          <p:cNvPr id="195" name="Google Shape;195;p23" descr="Image result for compass"/>
          <p:cNvPicPr preferRelativeResize="0"/>
          <p:nvPr/>
        </p:nvPicPr>
        <p:blipFill rotWithShape="1">
          <a:blip r:embed="rId5">
            <a:alphaModFix/>
          </a:blip>
          <a:srcRect/>
          <a:stretch/>
        </p:blipFill>
        <p:spPr>
          <a:xfrm>
            <a:off x="6829693" y="954892"/>
            <a:ext cx="1970360" cy="2364431"/>
          </a:xfrm>
          <a:prstGeom prst="rect">
            <a:avLst/>
          </a:prstGeom>
          <a:noFill/>
          <a:ln>
            <a:noFill/>
          </a:ln>
        </p:spPr>
      </p:pic>
      <p:sp>
        <p:nvSpPr>
          <p:cNvPr id="196" name="Google Shape;196;p23"/>
          <p:cNvSpPr/>
          <p:nvPr/>
        </p:nvSpPr>
        <p:spPr>
          <a:xfrm>
            <a:off x="6639477" y="954892"/>
            <a:ext cx="2320706" cy="2275928"/>
          </a:xfrm>
          <a:prstGeom prst="ellipse">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97" name="Google Shape;197;p23"/>
          <p:cNvCxnSpPr>
            <a:stCxn id="196" idx="1"/>
            <a:endCxn id="196" idx="5"/>
          </p:cNvCxnSpPr>
          <p:nvPr/>
        </p:nvCxnSpPr>
        <p:spPr>
          <a:xfrm>
            <a:off x="6979337" y="1288194"/>
            <a:ext cx="1641000" cy="1609200"/>
          </a:xfrm>
          <a:prstGeom prst="straightConnector1">
            <a:avLst/>
          </a:prstGeom>
          <a:noFill/>
          <a:ln w="76200" cap="flat" cmpd="sng">
            <a:solidFill>
              <a:srgbClr val="FF0000"/>
            </a:solidFill>
            <a:prstDash val="solid"/>
            <a:round/>
            <a:headEnd type="none" w="sm" len="sm"/>
            <a:tailEnd type="none" w="sm" len="sm"/>
          </a:ln>
        </p:spPr>
      </p:cxnSp>
      <p:sp>
        <p:nvSpPr>
          <p:cNvPr id="198" name="Google Shape;198;p23"/>
          <p:cNvSpPr/>
          <p:nvPr/>
        </p:nvSpPr>
        <p:spPr>
          <a:xfrm>
            <a:off x="2531952" y="2021036"/>
            <a:ext cx="374902" cy="192024"/>
          </a:xfrm>
          <a:prstGeom prst="rightArrow">
            <a:avLst>
              <a:gd name="adj1" fmla="val 50000"/>
              <a:gd name="adj2" fmla="val 50000"/>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99" name="Google Shape;199;p23"/>
          <p:cNvSpPr/>
          <p:nvPr/>
        </p:nvSpPr>
        <p:spPr>
          <a:xfrm>
            <a:off x="6145289" y="2051884"/>
            <a:ext cx="374902" cy="192024"/>
          </a:xfrm>
          <a:prstGeom prst="rightArrow">
            <a:avLst>
              <a:gd name="adj1" fmla="val 50000"/>
              <a:gd name="adj2" fmla="val 50000"/>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0" name="Google Shape;200;p23"/>
          <p:cNvSpPr txBox="1"/>
          <p:nvPr/>
        </p:nvSpPr>
        <p:spPr>
          <a:xfrm>
            <a:off x="6520191" y="3348208"/>
            <a:ext cx="2751825" cy="5770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050">
                <a:solidFill>
                  <a:schemeClr val="dk1"/>
                </a:solidFill>
                <a:latin typeface="Trebuchet MS"/>
                <a:ea typeface="Trebuchet MS"/>
                <a:cs typeface="Trebuchet MS"/>
                <a:sym typeface="Trebuchet MS"/>
              </a:rPr>
              <a:t>Cette interaction cause d’importantes variations du champ magnétique terrestre.</a:t>
            </a:r>
            <a:endParaRPr sz="1050">
              <a:solidFill>
                <a:schemeClr val="dk1"/>
              </a:solidFill>
              <a:latin typeface="Trebuchet MS"/>
              <a:ea typeface="Trebuchet MS"/>
              <a:cs typeface="Trebuchet MS"/>
              <a:sym typeface="Trebuchet MS"/>
            </a:endParaRPr>
          </a:p>
        </p:txBody>
      </p:sp>
      <p:pic>
        <p:nvPicPr>
          <p:cNvPr id="201" name="Google Shape;201;p23" descr="https://upload.wikimedia.org/wikipedia/commons/thumb/c/ca/500kV_3-Phase_Transmission_Lines.png/1920px-500kV_3-Phase_Transmission_Lines.png"/>
          <p:cNvPicPr preferRelativeResize="0"/>
          <p:nvPr/>
        </p:nvPicPr>
        <p:blipFill rotWithShape="1">
          <a:blip r:embed="rId6">
            <a:alphaModFix/>
          </a:blip>
          <a:srcRect l="15166" r="21810"/>
          <a:stretch/>
        </p:blipFill>
        <p:spPr>
          <a:xfrm>
            <a:off x="4638915" y="4117904"/>
            <a:ext cx="2404872" cy="2146396"/>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202" name="Google Shape;202;p23"/>
          <p:cNvSpPr txBox="1"/>
          <p:nvPr/>
        </p:nvSpPr>
        <p:spPr>
          <a:xfrm>
            <a:off x="4575373" y="6305394"/>
            <a:ext cx="2531955" cy="5770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050">
                <a:solidFill>
                  <a:schemeClr val="dk1"/>
                </a:solidFill>
                <a:latin typeface="Trebuchet MS"/>
                <a:ea typeface="Trebuchet MS"/>
                <a:cs typeface="Trebuchet MS"/>
                <a:sym typeface="Trebuchet MS"/>
              </a:rPr>
              <a:t>Ces variations de champ magnétique causent d’importants courants dans les lignes à haute tension.</a:t>
            </a:r>
            <a:endParaRPr sz="1050">
              <a:solidFill>
                <a:schemeClr val="dk1"/>
              </a:solidFill>
              <a:latin typeface="Trebuchet MS"/>
              <a:ea typeface="Trebuchet MS"/>
              <a:cs typeface="Trebuchet MS"/>
              <a:sym typeface="Trebuchet MS"/>
            </a:endParaRPr>
          </a:p>
        </p:txBody>
      </p:sp>
      <p:sp>
        <p:nvSpPr>
          <p:cNvPr id="203" name="Google Shape;203;p23"/>
          <p:cNvSpPr txBox="1"/>
          <p:nvPr/>
        </p:nvSpPr>
        <p:spPr>
          <a:xfrm>
            <a:off x="1257639" y="6276953"/>
            <a:ext cx="3129975" cy="5770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050">
                <a:solidFill>
                  <a:schemeClr val="dk1"/>
                </a:solidFill>
                <a:latin typeface="Trebuchet MS"/>
                <a:ea typeface="Trebuchet MS"/>
                <a:cs typeface="Trebuchet MS"/>
                <a:sym typeface="Trebuchet MS"/>
              </a:rPr>
              <a:t>Des importants pics de courant sont causés dans les transformateurs ce qui déclenche les mécanismes de protection de ces derniers.</a:t>
            </a:r>
            <a:endParaRPr sz="1050">
              <a:solidFill>
                <a:schemeClr val="dk1"/>
              </a:solidFill>
              <a:latin typeface="Trebuchet MS"/>
              <a:ea typeface="Trebuchet MS"/>
              <a:cs typeface="Trebuchet MS"/>
              <a:sym typeface="Trebuchet MS"/>
            </a:endParaRPr>
          </a:p>
        </p:txBody>
      </p:sp>
      <p:pic>
        <p:nvPicPr>
          <p:cNvPr id="204" name="Google Shape;204;p23" descr="Related image"/>
          <p:cNvPicPr preferRelativeResize="0"/>
          <p:nvPr/>
        </p:nvPicPr>
        <p:blipFill rotWithShape="1">
          <a:blip r:embed="rId7">
            <a:alphaModFix/>
          </a:blip>
          <a:srcRect l="3523" t="11220" r="6844" b="15127"/>
          <a:stretch/>
        </p:blipFill>
        <p:spPr>
          <a:xfrm>
            <a:off x="1723391" y="4266402"/>
            <a:ext cx="1979928" cy="1617842"/>
          </a:xfrm>
          <a:prstGeom prst="rect">
            <a:avLst/>
          </a:prstGeom>
          <a:noFill/>
          <a:ln>
            <a:noFill/>
          </a:ln>
        </p:spPr>
      </p:pic>
      <p:sp>
        <p:nvSpPr>
          <p:cNvPr id="205" name="Google Shape;205;p23"/>
          <p:cNvSpPr/>
          <p:nvPr/>
        </p:nvSpPr>
        <p:spPr>
          <a:xfrm rot="8048183">
            <a:off x="7167355" y="3886296"/>
            <a:ext cx="374902" cy="192024"/>
          </a:xfrm>
          <a:prstGeom prst="rightArrow">
            <a:avLst>
              <a:gd name="adj1" fmla="val 50000"/>
              <a:gd name="adj2" fmla="val 50000"/>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6" name="Google Shape;206;p23"/>
          <p:cNvSpPr/>
          <p:nvPr/>
        </p:nvSpPr>
        <p:spPr>
          <a:xfrm rot="10800000">
            <a:off x="4035368" y="5034302"/>
            <a:ext cx="374902" cy="192024"/>
          </a:xfrm>
          <a:prstGeom prst="rightArrow">
            <a:avLst>
              <a:gd name="adj1" fmla="val 50000"/>
              <a:gd name="adj2" fmla="val 50000"/>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7" name="Google Shape;207;p23"/>
          <p:cNvSpPr/>
          <p:nvPr/>
        </p:nvSpPr>
        <p:spPr>
          <a:xfrm>
            <a:off x="1513745" y="3942460"/>
            <a:ext cx="2382378" cy="2271825"/>
          </a:xfrm>
          <a:prstGeom prst="ellipse">
            <a:avLst/>
          </a:pr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208" name="Google Shape;208;p23"/>
          <p:cNvCxnSpPr>
            <a:stCxn id="207" idx="1"/>
            <a:endCxn id="207" idx="5"/>
          </p:cNvCxnSpPr>
          <p:nvPr/>
        </p:nvCxnSpPr>
        <p:spPr>
          <a:xfrm>
            <a:off x="1862636" y="4275161"/>
            <a:ext cx="1684500" cy="1606500"/>
          </a:xfrm>
          <a:prstGeom prst="straightConnector1">
            <a:avLst/>
          </a:prstGeom>
          <a:noFill/>
          <a:ln w="76200" cap="flat" cmpd="sng">
            <a:solidFill>
              <a:srgbClr val="FF0000"/>
            </a:solidFill>
            <a:prstDash val="solid"/>
            <a:round/>
            <a:headEnd type="none" w="sm" len="sm"/>
            <a:tailEnd type="none" w="sm" len="sm"/>
          </a:ln>
        </p:spPr>
      </p:cxnSp>
      <p:sp>
        <p:nvSpPr>
          <p:cNvPr id="209" name="Google Shape;209;p23"/>
          <p:cNvSpPr txBox="1"/>
          <p:nvPr/>
        </p:nvSpPr>
        <p:spPr>
          <a:xfrm>
            <a:off x="9363611" y="1878122"/>
            <a:ext cx="2920674"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100" u="sng">
                <a:solidFill>
                  <a:schemeClr val="hlink"/>
                </a:solidFill>
                <a:latin typeface="Trebuchet MS"/>
                <a:ea typeface="Trebuchet MS"/>
                <a:cs typeface="Trebuchet MS"/>
                <a:sym typeface="Trebuchet MS"/>
                <a:hlinkClick r:id="rId8"/>
              </a:rPr>
              <a:t>https://</a:t>
            </a:r>
            <a:r>
              <a:rPr lang="fr-CA" sz="1100" u="sng">
                <a:solidFill>
                  <a:schemeClr val="hlink"/>
                </a:solidFill>
                <a:latin typeface="Calibri"/>
                <a:ea typeface="Calibri"/>
                <a:cs typeface="Calibri"/>
                <a:sym typeface="Calibri"/>
                <a:hlinkClick r:id="rId8"/>
              </a:rPr>
              <a:t>cosmosmagazine.com/society/how-a-solar-flare-nearly-triggered-a-nuclear-war</a:t>
            </a:r>
            <a:endParaRPr sz="1100">
              <a:solidFill>
                <a:srgbClr val="0C0C0C"/>
              </a:solidFill>
              <a:latin typeface="Calibri"/>
              <a:ea typeface="Calibri"/>
              <a:cs typeface="Calibri"/>
              <a:sym typeface="Calibri"/>
            </a:endParaRPr>
          </a:p>
        </p:txBody>
      </p:sp>
      <p:sp>
        <p:nvSpPr>
          <p:cNvPr id="210" name="Google Shape;210;p23"/>
          <p:cNvSpPr/>
          <p:nvPr/>
        </p:nvSpPr>
        <p:spPr>
          <a:xfrm>
            <a:off x="9363611" y="2372859"/>
            <a:ext cx="2819400"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100" u="sng">
                <a:solidFill>
                  <a:schemeClr val="hlink"/>
                </a:solidFill>
                <a:latin typeface="Calibri"/>
                <a:ea typeface="Calibri"/>
                <a:cs typeface="Calibri"/>
                <a:sym typeface="Calibri"/>
                <a:hlinkClick r:id="rId9"/>
              </a:rPr>
              <a:t>https://en.wikipedia.org/wiki/Geomagnetic_storm</a:t>
            </a:r>
            <a:endParaRPr sz="1100">
              <a:solidFill>
                <a:schemeClr val="dk1"/>
              </a:solidFill>
              <a:latin typeface="Calibri"/>
              <a:ea typeface="Calibri"/>
              <a:cs typeface="Calibri"/>
              <a:sym typeface="Calibri"/>
            </a:endParaRPr>
          </a:p>
        </p:txBody>
      </p:sp>
      <p:sp>
        <p:nvSpPr>
          <p:cNvPr id="211" name="Google Shape;211;p23"/>
          <p:cNvSpPr/>
          <p:nvPr/>
        </p:nvSpPr>
        <p:spPr>
          <a:xfrm>
            <a:off x="9363611" y="2867596"/>
            <a:ext cx="2819400"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100" u="sng">
                <a:solidFill>
                  <a:schemeClr val="hlink"/>
                </a:solidFill>
                <a:latin typeface="Calibri"/>
                <a:ea typeface="Calibri"/>
                <a:cs typeface="Calibri"/>
                <a:sym typeface="Calibri"/>
                <a:hlinkClick r:id="rId10"/>
              </a:rPr>
              <a:t>https://www.dalvey.com/ca/sport-compass-71003</a:t>
            </a:r>
            <a:endParaRPr sz="1100">
              <a:solidFill>
                <a:schemeClr val="dk1"/>
              </a:solidFill>
              <a:latin typeface="Calibri"/>
              <a:ea typeface="Calibri"/>
              <a:cs typeface="Calibri"/>
              <a:sym typeface="Calibri"/>
            </a:endParaRPr>
          </a:p>
        </p:txBody>
      </p:sp>
      <p:sp>
        <p:nvSpPr>
          <p:cNvPr id="212" name="Google Shape;212;p23"/>
          <p:cNvSpPr/>
          <p:nvPr/>
        </p:nvSpPr>
        <p:spPr>
          <a:xfrm>
            <a:off x="9363611" y="3397722"/>
            <a:ext cx="2819400"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100" u="sng">
                <a:solidFill>
                  <a:schemeClr val="hlink"/>
                </a:solidFill>
                <a:latin typeface="Calibri"/>
                <a:ea typeface="Calibri"/>
                <a:cs typeface="Calibri"/>
                <a:sym typeface="Calibri"/>
                <a:hlinkClick r:id="rId11"/>
              </a:rPr>
              <a:t>https://www.sciencemag.org/news/2016/01/better-power-lines-would-help-us-supercharge-renewable-energy-study-suggests</a:t>
            </a:r>
            <a:endParaRPr sz="1100">
              <a:solidFill>
                <a:srgbClr val="0C0C0C"/>
              </a:solidFill>
              <a:latin typeface="Calibri"/>
              <a:ea typeface="Calibri"/>
              <a:cs typeface="Calibri"/>
              <a:sym typeface="Calibri"/>
            </a:endParaRPr>
          </a:p>
        </p:txBody>
      </p:sp>
      <p:sp>
        <p:nvSpPr>
          <p:cNvPr id="213" name="Google Shape;213;p23"/>
          <p:cNvSpPr/>
          <p:nvPr/>
        </p:nvSpPr>
        <p:spPr>
          <a:xfrm>
            <a:off x="9363611" y="4275161"/>
            <a:ext cx="2829372" cy="6001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100" u="sng">
                <a:solidFill>
                  <a:schemeClr val="hlink"/>
                </a:solidFill>
                <a:latin typeface="Calibri"/>
                <a:ea typeface="Calibri"/>
                <a:cs typeface="Calibri"/>
                <a:sym typeface="Calibri"/>
                <a:hlinkClick r:id="rId12"/>
              </a:rPr>
              <a:t>https://metglas.com/distribution-transformer-electrical-steel/three-white-distribution-transformers-on-pole-with-light-blue-sky/</a:t>
            </a:r>
            <a:endParaRPr sz="1100">
              <a:solidFill>
                <a:schemeClr val="dk1"/>
              </a:solidFill>
              <a:latin typeface="Calibri"/>
              <a:ea typeface="Calibri"/>
              <a:cs typeface="Calibri"/>
              <a:sym typeface="Calibri"/>
            </a:endParaRPr>
          </a:p>
        </p:txBody>
      </p:sp>
      <p:sp>
        <p:nvSpPr>
          <p:cNvPr id="214" name="Google Shape;214;p23"/>
          <p:cNvSpPr txBox="1">
            <a:spLocks noGrp="1"/>
          </p:cNvSpPr>
          <p:nvPr>
            <p:ph type="sldNum" idx="12"/>
          </p:nvPr>
        </p:nvSpPr>
        <p:spPr>
          <a:xfrm>
            <a:off x="11323353" y="145059"/>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CA">
                <a:solidFill>
                  <a:schemeClr val="dk1"/>
                </a:solidFill>
              </a:rPr>
              <a:t>6</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fade">
                                      <p:cBhvr>
                                        <p:cTn id="7" dur="500"/>
                                        <p:tgtEl>
                                          <p:spTgt spid="191"/>
                                        </p:tgtEl>
                                      </p:cBhvr>
                                    </p:animEffect>
                                  </p:childTnLst>
                                </p:cTn>
                              </p:par>
                              <p:par>
                                <p:cTn id="8" presetID="10" presetClass="entr" presetSubtype="0" fill="hold" nodeType="withEffect">
                                  <p:stCondLst>
                                    <p:cond delay="0"/>
                                  </p:stCondLst>
                                  <p:childTnLst>
                                    <p:set>
                                      <p:cBhvr>
                                        <p:cTn id="9" dur="1" fill="hold">
                                          <p:stCondLst>
                                            <p:cond delay="0"/>
                                          </p:stCondLst>
                                        </p:cTn>
                                        <p:tgtEl>
                                          <p:spTgt spid="193"/>
                                        </p:tgtEl>
                                        <p:attrNameLst>
                                          <p:attrName>style.visibility</p:attrName>
                                        </p:attrNameLst>
                                      </p:cBhvr>
                                      <p:to>
                                        <p:strVal val="visible"/>
                                      </p:to>
                                    </p:set>
                                    <p:animEffect transition="in" filter="fade">
                                      <p:cBhvr>
                                        <p:cTn id="10" dur="500"/>
                                        <p:tgtEl>
                                          <p:spTgt spid="1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fade">
                                      <p:cBhvr>
                                        <p:cTn id="15" dur="500"/>
                                        <p:tgtEl>
                                          <p:spTgt spid="198"/>
                                        </p:tgtEl>
                                      </p:cBhvr>
                                    </p:animEffect>
                                  </p:childTnLst>
                                </p:cTn>
                              </p:par>
                              <p:par>
                                <p:cTn id="16" presetID="10" presetClass="entr" presetSubtype="0" fill="hold" nodeType="withEffect">
                                  <p:stCondLst>
                                    <p:cond delay="0"/>
                                  </p:stCondLst>
                                  <p:childTnLst>
                                    <p:set>
                                      <p:cBhvr>
                                        <p:cTn id="17" dur="1" fill="hold">
                                          <p:stCondLst>
                                            <p:cond delay="0"/>
                                          </p:stCondLst>
                                        </p:cTn>
                                        <p:tgtEl>
                                          <p:spTgt spid="192"/>
                                        </p:tgtEl>
                                        <p:attrNameLst>
                                          <p:attrName>style.visibility</p:attrName>
                                        </p:attrNameLst>
                                      </p:cBhvr>
                                      <p:to>
                                        <p:strVal val="visible"/>
                                      </p:to>
                                    </p:set>
                                    <p:animEffect transition="in" filter="fade">
                                      <p:cBhvr>
                                        <p:cTn id="18" dur="500"/>
                                        <p:tgtEl>
                                          <p:spTgt spid="192"/>
                                        </p:tgtEl>
                                      </p:cBhvr>
                                    </p:animEffect>
                                  </p:childTnLst>
                                </p:cTn>
                              </p:par>
                              <p:par>
                                <p:cTn id="19" presetID="10" presetClass="entr" presetSubtype="0" fill="hold" nodeType="withEffect">
                                  <p:stCondLst>
                                    <p:cond delay="0"/>
                                  </p:stCondLst>
                                  <p:childTnLst>
                                    <p:set>
                                      <p:cBhvr>
                                        <p:cTn id="20" dur="1" fill="hold">
                                          <p:stCondLst>
                                            <p:cond delay="0"/>
                                          </p:stCondLst>
                                        </p:cTn>
                                        <p:tgtEl>
                                          <p:spTgt spid="194"/>
                                        </p:tgtEl>
                                        <p:attrNameLst>
                                          <p:attrName>style.visibility</p:attrName>
                                        </p:attrNameLst>
                                      </p:cBhvr>
                                      <p:to>
                                        <p:strVal val="visible"/>
                                      </p:to>
                                    </p:set>
                                    <p:animEffect transition="in" filter="fade">
                                      <p:cBhvr>
                                        <p:cTn id="21" dur="500"/>
                                        <p:tgtEl>
                                          <p:spTgt spid="19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9"/>
                                        </p:tgtEl>
                                        <p:attrNameLst>
                                          <p:attrName>style.visibility</p:attrName>
                                        </p:attrNameLst>
                                      </p:cBhvr>
                                      <p:to>
                                        <p:strVal val="visible"/>
                                      </p:to>
                                    </p:set>
                                    <p:animEffect transition="in" filter="fade">
                                      <p:cBhvr>
                                        <p:cTn id="26" dur="500"/>
                                        <p:tgtEl>
                                          <p:spTgt spid="199"/>
                                        </p:tgtEl>
                                      </p:cBhvr>
                                    </p:animEffect>
                                  </p:childTnLst>
                                </p:cTn>
                              </p:par>
                              <p:par>
                                <p:cTn id="27" presetID="10" presetClass="entr" presetSubtype="0" fill="hold" nodeType="withEffect">
                                  <p:stCondLst>
                                    <p:cond delay="0"/>
                                  </p:stCondLst>
                                  <p:childTnLst>
                                    <p:set>
                                      <p:cBhvr>
                                        <p:cTn id="28" dur="1" fill="hold">
                                          <p:stCondLst>
                                            <p:cond delay="0"/>
                                          </p:stCondLst>
                                        </p:cTn>
                                        <p:tgtEl>
                                          <p:spTgt spid="195"/>
                                        </p:tgtEl>
                                        <p:attrNameLst>
                                          <p:attrName>style.visibility</p:attrName>
                                        </p:attrNameLst>
                                      </p:cBhvr>
                                      <p:to>
                                        <p:strVal val="visible"/>
                                      </p:to>
                                    </p:set>
                                    <p:animEffect transition="in" filter="fade">
                                      <p:cBhvr>
                                        <p:cTn id="29" dur="500"/>
                                        <p:tgtEl>
                                          <p:spTgt spid="195"/>
                                        </p:tgtEl>
                                      </p:cBhvr>
                                    </p:animEffect>
                                  </p:childTnLst>
                                </p:cTn>
                              </p:par>
                              <p:par>
                                <p:cTn id="30" presetID="10" presetClass="entr" presetSubtype="0" fill="hold" nodeType="withEffect">
                                  <p:stCondLst>
                                    <p:cond delay="0"/>
                                  </p:stCondLst>
                                  <p:childTnLst>
                                    <p:set>
                                      <p:cBhvr>
                                        <p:cTn id="31" dur="1" fill="hold">
                                          <p:stCondLst>
                                            <p:cond delay="0"/>
                                          </p:stCondLst>
                                        </p:cTn>
                                        <p:tgtEl>
                                          <p:spTgt spid="197"/>
                                        </p:tgtEl>
                                        <p:attrNameLst>
                                          <p:attrName>style.visibility</p:attrName>
                                        </p:attrNameLst>
                                      </p:cBhvr>
                                      <p:to>
                                        <p:strVal val="visible"/>
                                      </p:to>
                                    </p:set>
                                    <p:animEffect transition="in" filter="fade">
                                      <p:cBhvr>
                                        <p:cTn id="32" dur="500"/>
                                        <p:tgtEl>
                                          <p:spTgt spid="197"/>
                                        </p:tgtEl>
                                      </p:cBhvr>
                                    </p:animEffect>
                                  </p:childTnLst>
                                </p:cTn>
                              </p:par>
                              <p:par>
                                <p:cTn id="33" presetID="10" presetClass="entr" presetSubtype="0" fill="hold" nodeType="withEffect">
                                  <p:stCondLst>
                                    <p:cond delay="0"/>
                                  </p:stCondLst>
                                  <p:childTnLst>
                                    <p:set>
                                      <p:cBhvr>
                                        <p:cTn id="34" dur="1" fill="hold">
                                          <p:stCondLst>
                                            <p:cond delay="0"/>
                                          </p:stCondLst>
                                        </p:cTn>
                                        <p:tgtEl>
                                          <p:spTgt spid="196"/>
                                        </p:tgtEl>
                                        <p:attrNameLst>
                                          <p:attrName>style.visibility</p:attrName>
                                        </p:attrNameLst>
                                      </p:cBhvr>
                                      <p:to>
                                        <p:strVal val="visible"/>
                                      </p:to>
                                    </p:set>
                                    <p:animEffect transition="in" filter="fade">
                                      <p:cBhvr>
                                        <p:cTn id="35" dur="500"/>
                                        <p:tgtEl>
                                          <p:spTgt spid="196"/>
                                        </p:tgtEl>
                                      </p:cBhvr>
                                    </p:animEffect>
                                  </p:childTnLst>
                                </p:cTn>
                              </p:par>
                              <p:par>
                                <p:cTn id="36" presetID="10" presetClass="entr" presetSubtype="0" fill="hold" nodeType="withEffect">
                                  <p:stCondLst>
                                    <p:cond delay="0"/>
                                  </p:stCondLst>
                                  <p:childTnLst>
                                    <p:set>
                                      <p:cBhvr>
                                        <p:cTn id="37" dur="1" fill="hold">
                                          <p:stCondLst>
                                            <p:cond delay="0"/>
                                          </p:stCondLst>
                                        </p:cTn>
                                        <p:tgtEl>
                                          <p:spTgt spid="200"/>
                                        </p:tgtEl>
                                        <p:attrNameLst>
                                          <p:attrName>style.visibility</p:attrName>
                                        </p:attrNameLst>
                                      </p:cBhvr>
                                      <p:to>
                                        <p:strVal val="visible"/>
                                      </p:to>
                                    </p:set>
                                    <p:animEffect transition="in" filter="fade">
                                      <p:cBhvr>
                                        <p:cTn id="38" dur="500"/>
                                        <p:tgtEl>
                                          <p:spTgt spid="20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
                                        </p:tgtEl>
                                        <p:attrNameLst>
                                          <p:attrName>style.visibility</p:attrName>
                                        </p:attrNameLst>
                                      </p:cBhvr>
                                      <p:to>
                                        <p:strVal val="visible"/>
                                      </p:to>
                                    </p:set>
                                    <p:animEffect transition="in" filter="fade">
                                      <p:cBhvr>
                                        <p:cTn id="43" dur="500"/>
                                        <p:tgtEl>
                                          <p:spTgt spid="205"/>
                                        </p:tgtEl>
                                      </p:cBhvr>
                                    </p:animEffect>
                                  </p:childTnLst>
                                </p:cTn>
                              </p:par>
                              <p:par>
                                <p:cTn id="44" presetID="10" presetClass="entr" presetSubtype="0" fill="hold" nodeType="withEffect">
                                  <p:stCondLst>
                                    <p:cond delay="0"/>
                                  </p:stCondLst>
                                  <p:childTnLst>
                                    <p:set>
                                      <p:cBhvr>
                                        <p:cTn id="45" dur="1" fill="hold">
                                          <p:stCondLst>
                                            <p:cond delay="0"/>
                                          </p:stCondLst>
                                        </p:cTn>
                                        <p:tgtEl>
                                          <p:spTgt spid="201"/>
                                        </p:tgtEl>
                                        <p:attrNameLst>
                                          <p:attrName>style.visibility</p:attrName>
                                        </p:attrNameLst>
                                      </p:cBhvr>
                                      <p:to>
                                        <p:strVal val="visible"/>
                                      </p:to>
                                    </p:set>
                                    <p:animEffect transition="in" filter="fade">
                                      <p:cBhvr>
                                        <p:cTn id="46" dur="500"/>
                                        <p:tgtEl>
                                          <p:spTgt spid="201"/>
                                        </p:tgtEl>
                                      </p:cBhvr>
                                    </p:animEffect>
                                  </p:childTnLst>
                                </p:cTn>
                              </p:par>
                              <p:par>
                                <p:cTn id="47" presetID="10" presetClass="entr" presetSubtype="0" fill="hold" nodeType="withEffect">
                                  <p:stCondLst>
                                    <p:cond delay="0"/>
                                  </p:stCondLst>
                                  <p:childTnLst>
                                    <p:set>
                                      <p:cBhvr>
                                        <p:cTn id="48" dur="1" fill="hold">
                                          <p:stCondLst>
                                            <p:cond delay="0"/>
                                          </p:stCondLst>
                                        </p:cTn>
                                        <p:tgtEl>
                                          <p:spTgt spid="202"/>
                                        </p:tgtEl>
                                        <p:attrNameLst>
                                          <p:attrName>style.visibility</p:attrName>
                                        </p:attrNameLst>
                                      </p:cBhvr>
                                      <p:to>
                                        <p:strVal val="visible"/>
                                      </p:to>
                                    </p:set>
                                    <p:animEffect transition="in" filter="fade">
                                      <p:cBhvr>
                                        <p:cTn id="49" dur="500"/>
                                        <p:tgtEl>
                                          <p:spTgt spid="20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06"/>
                                        </p:tgtEl>
                                        <p:attrNameLst>
                                          <p:attrName>style.visibility</p:attrName>
                                        </p:attrNameLst>
                                      </p:cBhvr>
                                      <p:to>
                                        <p:strVal val="visible"/>
                                      </p:to>
                                    </p:set>
                                    <p:animEffect transition="in" filter="fade">
                                      <p:cBhvr>
                                        <p:cTn id="54" dur="500"/>
                                        <p:tgtEl>
                                          <p:spTgt spid="206"/>
                                        </p:tgtEl>
                                      </p:cBhvr>
                                    </p:animEffect>
                                  </p:childTnLst>
                                </p:cTn>
                              </p:par>
                              <p:par>
                                <p:cTn id="55" presetID="10" presetClass="entr" presetSubtype="0" fill="hold" nodeType="withEffect">
                                  <p:stCondLst>
                                    <p:cond delay="0"/>
                                  </p:stCondLst>
                                  <p:childTnLst>
                                    <p:set>
                                      <p:cBhvr>
                                        <p:cTn id="56" dur="1" fill="hold">
                                          <p:stCondLst>
                                            <p:cond delay="0"/>
                                          </p:stCondLst>
                                        </p:cTn>
                                        <p:tgtEl>
                                          <p:spTgt spid="203"/>
                                        </p:tgtEl>
                                        <p:attrNameLst>
                                          <p:attrName>style.visibility</p:attrName>
                                        </p:attrNameLst>
                                      </p:cBhvr>
                                      <p:to>
                                        <p:strVal val="visible"/>
                                      </p:to>
                                    </p:set>
                                    <p:animEffect transition="in" filter="fade">
                                      <p:cBhvr>
                                        <p:cTn id="57" dur="500"/>
                                        <p:tgtEl>
                                          <p:spTgt spid="203"/>
                                        </p:tgtEl>
                                      </p:cBhvr>
                                    </p:animEffect>
                                  </p:childTnLst>
                                </p:cTn>
                              </p:par>
                              <p:par>
                                <p:cTn id="58" presetID="10" presetClass="entr" presetSubtype="0" fill="hold" nodeType="withEffect">
                                  <p:stCondLst>
                                    <p:cond delay="0"/>
                                  </p:stCondLst>
                                  <p:childTnLst>
                                    <p:set>
                                      <p:cBhvr>
                                        <p:cTn id="59" dur="1" fill="hold">
                                          <p:stCondLst>
                                            <p:cond delay="0"/>
                                          </p:stCondLst>
                                        </p:cTn>
                                        <p:tgtEl>
                                          <p:spTgt spid="204"/>
                                        </p:tgtEl>
                                        <p:attrNameLst>
                                          <p:attrName>style.visibility</p:attrName>
                                        </p:attrNameLst>
                                      </p:cBhvr>
                                      <p:to>
                                        <p:strVal val="visible"/>
                                      </p:to>
                                    </p:set>
                                    <p:animEffect transition="in" filter="fade">
                                      <p:cBhvr>
                                        <p:cTn id="60" dur="500"/>
                                        <p:tgtEl>
                                          <p:spTgt spid="204"/>
                                        </p:tgtEl>
                                      </p:cBhvr>
                                    </p:animEffect>
                                  </p:childTnLst>
                                </p:cTn>
                              </p:par>
                              <p:par>
                                <p:cTn id="61" presetID="10" presetClass="entr" presetSubtype="0" fill="hold" nodeType="withEffect">
                                  <p:stCondLst>
                                    <p:cond delay="0"/>
                                  </p:stCondLst>
                                  <p:childTnLst>
                                    <p:set>
                                      <p:cBhvr>
                                        <p:cTn id="62" dur="1" fill="hold">
                                          <p:stCondLst>
                                            <p:cond delay="0"/>
                                          </p:stCondLst>
                                        </p:cTn>
                                        <p:tgtEl>
                                          <p:spTgt spid="207"/>
                                        </p:tgtEl>
                                        <p:attrNameLst>
                                          <p:attrName>style.visibility</p:attrName>
                                        </p:attrNameLst>
                                      </p:cBhvr>
                                      <p:to>
                                        <p:strVal val="visible"/>
                                      </p:to>
                                    </p:set>
                                    <p:animEffect transition="in" filter="fade">
                                      <p:cBhvr>
                                        <p:cTn id="63" dur="500"/>
                                        <p:tgtEl>
                                          <p:spTgt spid="207"/>
                                        </p:tgtEl>
                                      </p:cBhvr>
                                    </p:animEffect>
                                  </p:childTnLst>
                                </p:cTn>
                              </p:par>
                              <p:par>
                                <p:cTn id="64" presetID="10" presetClass="entr" presetSubtype="0" fill="hold" nodeType="withEffect">
                                  <p:stCondLst>
                                    <p:cond delay="0"/>
                                  </p:stCondLst>
                                  <p:childTnLst>
                                    <p:set>
                                      <p:cBhvr>
                                        <p:cTn id="65" dur="1" fill="hold">
                                          <p:stCondLst>
                                            <p:cond delay="0"/>
                                          </p:stCondLst>
                                        </p:cTn>
                                        <p:tgtEl>
                                          <p:spTgt spid="208"/>
                                        </p:tgtEl>
                                        <p:attrNameLst>
                                          <p:attrName>style.visibility</p:attrName>
                                        </p:attrNameLst>
                                      </p:cBhvr>
                                      <p:to>
                                        <p:strVal val="visible"/>
                                      </p:to>
                                    </p:set>
                                    <p:animEffect transition="in" filter="fade">
                                      <p:cBhvr>
                                        <p:cTn id="66"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4"/>
          <p:cNvSpPr txBox="1">
            <a:spLocks noGrp="1"/>
          </p:cNvSpPr>
          <p:nvPr>
            <p:ph type="title"/>
          </p:nvPr>
        </p:nvSpPr>
        <p:spPr>
          <a:xfrm>
            <a:off x="366438" y="179832"/>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fr-CA"/>
              <a:t>Importantes pannes de courant</a:t>
            </a:r>
            <a:endParaRPr/>
          </a:p>
        </p:txBody>
      </p:sp>
      <p:pic>
        <p:nvPicPr>
          <p:cNvPr id="220" name="Google Shape;220;p24" descr="RÃ©sultats de recherche d'images pour Â«Â 2003 blackout north americaÂ Â»"/>
          <p:cNvPicPr preferRelativeResize="0"/>
          <p:nvPr/>
        </p:nvPicPr>
        <p:blipFill rotWithShape="1">
          <a:blip r:embed="rId3">
            <a:alphaModFix/>
          </a:blip>
          <a:srcRect/>
          <a:stretch/>
        </p:blipFill>
        <p:spPr>
          <a:xfrm>
            <a:off x="768774" y="1208944"/>
            <a:ext cx="6583002" cy="4786230"/>
          </a:xfrm>
          <a:prstGeom prst="rect">
            <a:avLst/>
          </a:prstGeom>
          <a:noFill/>
          <a:ln>
            <a:noFill/>
          </a:ln>
        </p:spPr>
      </p:pic>
      <p:sp>
        <p:nvSpPr>
          <p:cNvPr id="221" name="Google Shape;221;p24"/>
          <p:cNvSpPr/>
          <p:nvPr/>
        </p:nvSpPr>
        <p:spPr>
          <a:xfrm rot="-9506122">
            <a:off x="6016831" y="3541211"/>
            <a:ext cx="2539554" cy="502095"/>
          </a:xfrm>
          <a:prstGeom prst="rightArrow">
            <a:avLst>
              <a:gd name="adj1" fmla="val 50000"/>
              <a:gd name="adj2" fmla="val 50000"/>
            </a:avLst>
          </a:prstGeom>
          <a:solidFill>
            <a:schemeClr val="accent1"/>
          </a:solid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22" name="Google Shape;222;p24"/>
          <p:cNvSpPr txBox="1"/>
          <p:nvPr/>
        </p:nvSpPr>
        <p:spPr>
          <a:xfrm>
            <a:off x="8559778" y="4100717"/>
            <a:ext cx="332742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800">
                <a:solidFill>
                  <a:schemeClr val="dk1"/>
                </a:solidFill>
                <a:latin typeface="Trebuchet MS"/>
                <a:ea typeface="Trebuchet MS"/>
                <a:cs typeface="Trebuchet MS"/>
                <a:sym typeface="Trebuchet MS"/>
              </a:rPr>
              <a:t>L’importante panne de courant du 14 août 2003</a:t>
            </a:r>
            <a:endParaRPr sz="1800">
              <a:solidFill>
                <a:schemeClr val="dk1"/>
              </a:solidFill>
              <a:latin typeface="Trebuchet MS"/>
              <a:ea typeface="Trebuchet MS"/>
              <a:cs typeface="Trebuchet MS"/>
              <a:sym typeface="Trebuchet MS"/>
            </a:endParaRPr>
          </a:p>
        </p:txBody>
      </p:sp>
      <p:sp>
        <p:nvSpPr>
          <p:cNvPr id="223" name="Google Shape;223;p24"/>
          <p:cNvSpPr txBox="1"/>
          <p:nvPr/>
        </p:nvSpPr>
        <p:spPr>
          <a:xfrm>
            <a:off x="695622" y="6354125"/>
            <a:ext cx="6263640"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A" sz="1100" u="sng">
                <a:solidFill>
                  <a:schemeClr val="hlink"/>
                </a:solidFill>
                <a:latin typeface="Trebuchet MS"/>
                <a:ea typeface="Trebuchet MS"/>
                <a:cs typeface="Trebuchet MS"/>
                <a:sym typeface="Trebuchet MS"/>
                <a:hlinkClick r:id="rId4"/>
              </a:rPr>
              <a:t>https://owlcation.com/misc/The-Great-Northeast-Blackout-of-2003</a:t>
            </a:r>
            <a:endParaRPr sz="1100">
              <a:solidFill>
                <a:srgbClr val="000000"/>
              </a:solidFill>
              <a:latin typeface="Trebuchet MS"/>
              <a:ea typeface="Trebuchet MS"/>
              <a:cs typeface="Trebuchet MS"/>
              <a:sym typeface="Trebuchet MS"/>
            </a:endParaRPr>
          </a:p>
        </p:txBody>
      </p:sp>
      <p:sp>
        <p:nvSpPr>
          <p:cNvPr id="224" name="Google Shape;224;p24"/>
          <p:cNvSpPr txBox="1">
            <a:spLocks noGrp="1"/>
          </p:cNvSpPr>
          <p:nvPr>
            <p:ph type="sldNum" idx="12"/>
          </p:nvPr>
        </p:nvSpPr>
        <p:spPr>
          <a:xfrm>
            <a:off x="11302332" y="179832"/>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CA">
                <a:solidFill>
                  <a:schemeClr val="dk1"/>
                </a:solidFill>
              </a:rPr>
              <a:t>7</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fade">
                                      <p:cBhvr>
                                        <p:cTn id="7" dur="500"/>
                                        <p:tgtEl>
                                          <p:spTgt spid="221"/>
                                        </p:tgtEl>
                                      </p:cBhvr>
                                    </p:animEffect>
                                  </p:childTnLst>
                                </p:cTn>
                              </p:par>
                              <p:par>
                                <p:cTn id="8" presetID="10" presetClass="entr" presetSubtype="0" fill="hold" nodeType="withEffect">
                                  <p:stCondLst>
                                    <p:cond delay="0"/>
                                  </p:stCondLst>
                                  <p:childTnLst>
                                    <p:set>
                                      <p:cBhvr>
                                        <p:cTn id="9" dur="1" fill="hold">
                                          <p:stCondLst>
                                            <p:cond delay="0"/>
                                          </p:stCondLst>
                                        </p:cTn>
                                        <p:tgtEl>
                                          <p:spTgt spid="222"/>
                                        </p:tgtEl>
                                        <p:attrNameLst>
                                          <p:attrName>style.visibility</p:attrName>
                                        </p:attrNameLst>
                                      </p:cBhvr>
                                      <p:to>
                                        <p:strVal val="visible"/>
                                      </p:to>
                                    </p:set>
                                    <p:animEffect transition="in" filter="fade">
                                      <p:cBhvr>
                                        <p:cTn id="10" dur="5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txBox="1">
            <a:spLocks noGrp="1"/>
          </p:cNvSpPr>
          <p:nvPr>
            <p:ph type="title"/>
          </p:nvPr>
        </p:nvSpPr>
        <p:spPr>
          <a:xfrm>
            <a:off x="393870" y="271272"/>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fr-CA"/>
              <a:t>GO Canada</a:t>
            </a:r>
            <a:endParaRPr/>
          </a:p>
        </p:txBody>
      </p:sp>
      <p:sp>
        <p:nvSpPr>
          <p:cNvPr id="230" name="Google Shape;230;p25"/>
          <p:cNvSpPr txBox="1">
            <a:spLocks noGrp="1"/>
          </p:cNvSpPr>
          <p:nvPr>
            <p:ph type="body" idx="1"/>
          </p:nvPr>
        </p:nvSpPr>
        <p:spPr>
          <a:xfrm>
            <a:off x="247566" y="1063309"/>
            <a:ext cx="8596668" cy="4413947"/>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fr-CA"/>
              <a:t>L’Observatoire Géospatial canadien (GO Canada) est une initiative de l’Agence spatiale canadienne en collaboration avec Ressources naturelles Canada (RNCAN) ainsi que plusieurs universités canadiennes permettant de monitorer et d’analyser les impacts liés à la météo spatiale.</a:t>
            </a:r>
            <a:endParaRPr/>
          </a:p>
          <a:p>
            <a:pPr marL="342900" lvl="0" indent="-342900" algn="l" rtl="0">
              <a:spcBef>
                <a:spcPts val="1000"/>
              </a:spcBef>
              <a:spcAft>
                <a:spcPts val="0"/>
              </a:spcAft>
              <a:buSzPts val="1440"/>
              <a:buChar char="►"/>
            </a:pPr>
            <a:r>
              <a:rPr lang="fr-CA"/>
              <a:t>GO Canada possède plus de 60 sites au sol chacun utilisant divers instruments pour recueillir des données et des images et ainsi mieux comprendre et monitorer la météo spatiale. </a:t>
            </a:r>
            <a:endParaRPr/>
          </a:p>
          <a:p>
            <a:pPr marL="342900" lvl="0" indent="-342900" algn="l" rtl="0">
              <a:spcBef>
                <a:spcPts val="1000"/>
              </a:spcBef>
              <a:spcAft>
                <a:spcPts val="0"/>
              </a:spcAft>
              <a:buSzPts val="1440"/>
              <a:buChar char="►"/>
            </a:pPr>
            <a:r>
              <a:rPr lang="fr-CA"/>
              <a:t>Parmi ces instruments, on retrouve des magnétomètres qui mesurent le champ magnétique en trois dimensions en continu.</a:t>
            </a:r>
            <a:endParaRPr/>
          </a:p>
          <a:p>
            <a:pPr marL="342900" lvl="0" indent="-342900" algn="l" rtl="0">
              <a:spcBef>
                <a:spcPts val="1000"/>
              </a:spcBef>
              <a:spcAft>
                <a:spcPts val="0"/>
              </a:spcAft>
              <a:buSzPts val="1440"/>
              <a:buChar char="►"/>
            </a:pPr>
            <a:r>
              <a:rPr lang="fr-CA"/>
              <a:t>Les tempêtes solaires se traduisent en d’importantes variations du champ magnétique terrestre et sont donc mesurées par ces magnétomètres.</a:t>
            </a:r>
            <a:endParaRPr/>
          </a:p>
          <a:p>
            <a:pPr marL="457200" lvl="1" indent="0" algn="l" rtl="0">
              <a:spcBef>
                <a:spcPts val="1000"/>
              </a:spcBef>
              <a:spcAft>
                <a:spcPts val="0"/>
              </a:spcAft>
              <a:buSzPts val="1280"/>
              <a:buNone/>
            </a:pPr>
            <a:endParaRPr/>
          </a:p>
          <a:p>
            <a:pPr marL="742950" lvl="1" indent="-204469" algn="l" rtl="0">
              <a:spcBef>
                <a:spcPts val="1000"/>
              </a:spcBef>
              <a:spcAft>
                <a:spcPts val="0"/>
              </a:spcAft>
              <a:buSzPts val="1280"/>
              <a:buNone/>
            </a:pPr>
            <a:endParaRPr/>
          </a:p>
          <a:p>
            <a:pPr marL="742950" lvl="1" indent="-204469" algn="l" rtl="0">
              <a:spcBef>
                <a:spcPts val="1000"/>
              </a:spcBef>
              <a:spcAft>
                <a:spcPts val="0"/>
              </a:spcAft>
              <a:buSzPts val="1280"/>
              <a:buNone/>
            </a:pPr>
            <a:endParaRPr/>
          </a:p>
        </p:txBody>
      </p:sp>
      <p:sp>
        <p:nvSpPr>
          <p:cNvPr id="231" name="Google Shape;231;p25"/>
          <p:cNvSpPr txBox="1">
            <a:spLocks noGrp="1"/>
          </p:cNvSpPr>
          <p:nvPr>
            <p:ph type="sldNum" idx="12"/>
          </p:nvPr>
        </p:nvSpPr>
        <p:spPr>
          <a:xfrm>
            <a:off x="11323352" y="176589"/>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CA">
                <a:solidFill>
                  <a:schemeClr val="dk1"/>
                </a:solidFill>
              </a:rPr>
              <a:t>8</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0">
                                            <p:txEl>
                                              <p:pRg st="0" end="0"/>
                                            </p:txEl>
                                          </p:spTgt>
                                        </p:tgtEl>
                                        <p:attrNameLst>
                                          <p:attrName>style.visibility</p:attrName>
                                        </p:attrNameLst>
                                      </p:cBhvr>
                                      <p:to>
                                        <p:strVal val="visible"/>
                                      </p:to>
                                    </p:set>
                                    <p:animEffect transition="in" filter="fade">
                                      <p:cBhvr>
                                        <p:cTn id="7" dur="500"/>
                                        <p:tgtEl>
                                          <p:spTgt spid="2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0">
                                            <p:txEl>
                                              <p:pRg st="1" end="1"/>
                                            </p:txEl>
                                          </p:spTgt>
                                        </p:tgtEl>
                                        <p:attrNameLst>
                                          <p:attrName>style.visibility</p:attrName>
                                        </p:attrNameLst>
                                      </p:cBhvr>
                                      <p:to>
                                        <p:strVal val="visible"/>
                                      </p:to>
                                    </p:set>
                                    <p:animEffect transition="in" filter="fade">
                                      <p:cBhvr>
                                        <p:cTn id="12" dur="500"/>
                                        <p:tgtEl>
                                          <p:spTgt spid="2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0">
                                            <p:txEl>
                                              <p:pRg st="2" end="2"/>
                                            </p:txEl>
                                          </p:spTgt>
                                        </p:tgtEl>
                                        <p:attrNameLst>
                                          <p:attrName>style.visibility</p:attrName>
                                        </p:attrNameLst>
                                      </p:cBhvr>
                                      <p:to>
                                        <p:strVal val="visible"/>
                                      </p:to>
                                    </p:set>
                                    <p:animEffect transition="in" filter="fade">
                                      <p:cBhvr>
                                        <p:cTn id="17" dur="500"/>
                                        <p:tgtEl>
                                          <p:spTgt spid="2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0">
                                            <p:txEl>
                                              <p:pRg st="3" end="3"/>
                                            </p:txEl>
                                          </p:spTgt>
                                        </p:tgtEl>
                                        <p:attrNameLst>
                                          <p:attrName>style.visibility</p:attrName>
                                        </p:attrNameLst>
                                      </p:cBhvr>
                                      <p:to>
                                        <p:strVal val="visible"/>
                                      </p:to>
                                    </p:set>
                                    <p:animEffect transition="in" filter="fade">
                                      <p:cBhvr>
                                        <p:cTn id="22" dur="500"/>
                                        <p:tgtEl>
                                          <p:spTgt spid="2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6"/>
          <p:cNvSpPr txBox="1">
            <a:spLocks noGrp="1"/>
          </p:cNvSpPr>
          <p:nvPr>
            <p:ph type="title"/>
          </p:nvPr>
        </p:nvSpPr>
        <p:spPr>
          <a:xfrm>
            <a:off x="253604" y="420414"/>
            <a:ext cx="944412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fr-CA"/>
              <a:t>Problèmes avec le réseau de magnétomètres</a:t>
            </a:r>
            <a:endParaRPr/>
          </a:p>
        </p:txBody>
      </p:sp>
      <p:sp>
        <p:nvSpPr>
          <p:cNvPr id="237" name="Google Shape;237;p26"/>
          <p:cNvSpPr txBox="1">
            <a:spLocks noGrp="1"/>
          </p:cNvSpPr>
          <p:nvPr>
            <p:ph type="body" idx="1"/>
          </p:nvPr>
        </p:nvSpPr>
        <p:spPr>
          <a:xfrm>
            <a:off x="551210" y="1824258"/>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2240"/>
              <a:buChar char="►"/>
            </a:pPr>
            <a:r>
              <a:rPr lang="fr-CA" sz="2800" dirty="0"/>
              <a:t>2 principaux problèmes relèvent de l’utilisation de ces magnétomètres :</a:t>
            </a:r>
            <a:endParaRPr dirty="0"/>
          </a:p>
          <a:p>
            <a:pPr marL="742950" lvl="1" indent="-285750" algn="l" rtl="0">
              <a:spcBef>
                <a:spcPts val="1000"/>
              </a:spcBef>
              <a:spcAft>
                <a:spcPts val="0"/>
              </a:spcAft>
              <a:buSzPts val="1920"/>
              <a:buChar char="►"/>
            </a:pPr>
            <a:r>
              <a:rPr lang="fr-CA" sz="2400" dirty="0"/>
              <a:t>Les fausses fluctuations géomagnétiques.</a:t>
            </a:r>
            <a:endParaRPr sz="2400" dirty="0"/>
          </a:p>
          <a:p>
            <a:pPr marL="742950" lvl="1" indent="-285750" algn="l" rtl="0">
              <a:spcBef>
                <a:spcPts val="1000"/>
              </a:spcBef>
              <a:spcAft>
                <a:spcPts val="0"/>
              </a:spcAft>
              <a:buSzPts val="1920"/>
              <a:buChar char="►"/>
            </a:pPr>
            <a:r>
              <a:rPr lang="fr-CA" sz="2400" dirty="0"/>
              <a:t>La faible densité d’instruments de mesure.</a:t>
            </a:r>
            <a:endParaRPr dirty="0"/>
          </a:p>
          <a:p>
            <a:pPr marL="342900" lvl="0" indent="-251459" algn="l" rtl="0">
              <a:spcBef>
                <a:spcPts val="1000"/>
              </a:spcBef>
              <a:spcAft>
                <a:spcPts val="0"/>
              </a:spcAft>
              <a:buSzPts val="1440"/>
              <a:buNone/>
            </a:pPr>
            <a:endParaRPr dirty="0"/>
          </a:p>
        </p:txBody>
      </p:sp>
      <p:sp>
        <p:nvSpPr>
          <p:cNvPr id="238" name="Google Shape;238;p26"/>
          <p:cNvSpPr txBox="1">
            <a:spLocks noGrp="1"/>
          </p:cNvSpPr>
          <p:nvPr>
            <p:ph type="sldNum" idx="12"/>
          </p:nvPr>
        </p:nvSpPr>
        <p:spPr>
          <a:xfrm>
            <a:off x="11312843" y="237851"/>
            <a:ext cx="68333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CA">
                <a:solidFill>
                  <a:schemeClr val="dk1"/>
                </a:solidFill>
              </a:rPr>
              <a:t>9</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1" end="1"/>
                                            </p:txEl>
                                          </p:spTgt>
                                        </p:tgtEl>
                                        <p:attrNameLst>
                                          <p:attrName>style.visibility</p:attrName>
                                        </p:attrNameLst>
                                      </p:cBhvr>
                                      <p:to>
                                        <p:strVal val="visible"/>
                                      </p:to>
                                    </p:set>
                                    <p:animEffect transition="in" filter="fade">
                                      <p:cBhvr>
                                        <p:cTn id="7" dur="500"/>
                                        <p:tgtEl>
                                          <p:spTgt spid="23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2" end="2"/>
                                            </p:txEl>
                                          </p:spTgt>
                                        </p:tgtEl>
                                        <p:attrNameLst>
                                          <p:attrName>style.visibility</p:attrName>
                                        </p:attrNameLst>
                                      </p:cBhvr>
                                      <p:to>
                                        <p:strVal val="visible"/>
                                      </p:to>
                                    </p:set>
                                    <p:animEffect transition="in" filter="fade">
                                      <p:cBhvr>
                                        <p:cTn id="12"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TotalTime>
  <Words>1087</Words>
  <Application>Microsoft Office PowerPoint</Application>
  <PresentationFormat>Grand écran</PresentationFormat>
  <Paragraphs>121</Paragraphs>
  <Slides>18</Slides>
  <Notes>18</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18</vt:i4>
      </vt:variant>
    </vt:vector>
  </HeadingPairs>
  <TitlesOfParts>
    <vt:vector size="23" baseType="lpstr">
      <vt:lpstr>Arial</vt:lpstr>
      <vt:lpstr>Calibri</vt:lpstr>
      <vt:lpstr>Noto Sans Symbols</vt:lpstr>
      <vt:lpstr>Trebuchet MS</vt:lpstr>
      <vt:lpstr>Facet</vt:lpstr>
      <vt:lpstr>GO Canada – Intégration de données géomagnétiques</vt:lpstr>
      <vt:lpstr>Plan de l’atelier</vt:lpstr>
      <vt:lpstr> </vt:lpstr>
      <vt:lpstr> </vt:lpstr>
      <vt:lpstr>La météorologie spatiale</vt:lpstr>
      <vt:lpstr>Pourquoi monitorer et comprendre le géomagnétisme</vt:lpstr>
      <vt:lpstr>Importantes pannes de courant</vt:lpstr>
      <vt:lpstr>GO Canada</vt:lpstr>
      <vt:lpstr>Problèmes avec le réseau de magnétomètres</vt:lpstr>
      <vt:lpstr>Fausses fluctuations géomagnétiques</vt:lpstr>
      <vt:lpstr>Faible densité d’instruments de mesure</vt:lpstr>
      <vt:lpstr>Proposition de solution #1: Identifier les champs magnétiques parasites</vt:lpstr>
      <vt:lpstr>Jeux de données - Sous-défi #1</vt:lpstr>
      <vt:lpstr>Sous-Défi #2 : Cartographier la variation du champ magnétique terrestre</vt:lpstr>
      <vt:lpstr>Défi</vt:lpstr>
      <vt:lpstr>Jeux de données - Sous-défi #2</vt:lpstr>
      <vt:lpstr>Questions</vt:lpstr>
      <vt:lpstr>Merci beaucoup et bonne chance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 Canada – Intégration de données géomagnétiques</dc:title>
  <cp:lastModifiedBy>Thomas Lacasse</cp:lastModifiedBy>
  <cp:revision>6</cp:revision>
  <dcterms:modified xsi:type="dcterms:W3CDTF">2019-08-22T10:41:03Z</dcterms:modified>
</cp:coreProperties>
</file>